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693" r:id="rId6"/>
    <p:sldMasterId id="2147483695" r:id="rId7"/>
    <p:sldMasterId id="2147483712" r:id="rId8"/>
    <p:sldMasterId id="2147483715" r:id="rId9"/>
    <p:sldMasterId id="2147483721" r:id="rId10"/>
  </p:sldMasterIdLst>
  <p:notesMasterIdLst>
    <p:notesMasterId r:id="rId29"/>
  </p:notesMasterIdLst>
  <p:handoutMasterIdLst>
    <p:handoutMasterId r:id="rId30"/>
  </p:handoutMasterIdLst>
  <p:sldIdLst>
    <p:sldId id="2147483587" r:id="rId11"/>
    <p:sldId id="2147483574" r:id="rId12"/>
    <p:sldId id="303" r:id="rId13"/>
    <p:sldId id="595" r:id="rId14"/>
    <p:sldId id="2147483577" r:id="rId15"/>
    <p:sldId id="2147483566" r:id="rId16"/>
    <p:sldId id="2147483578" r:id="rId17"/>
    <p:sldId id="2147483579" r:id="rId18"/>
    <p:sldId id="2147483581" r:id="rId19"/>
    <p:sldId id="2147483583" r:id="rId20"/>
    <p:sldId id="2147483588" r:id="rId21"/>
    <p:sldId id="2147483557" r:id="rId22"/>
    <p:sldId id="313" r:id="rId23"/>
    <p:sldId id="2147378404" r:id="rId24"/>
    <p:sldId id="256" r:id="rId25"/>
    <p:sldId id="2147378400" r:id="rId26"/>
    <p:sldId id="2147483570" r:id="rId27"/>
    <p:sldId id="2147483596" r:id="rId28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E29F04-D631-6356-D66D-6AD4831E31FE}" name="Zein Virani" initials="ZV" userId="S::ZVirani@britishlegion.org.uk::d4cbbe00-2063-4b75-be23-9c18feee69ae" providerId="AD"/>
  <p188:author id="{3F6FB61B-9B86-B549-A3CC-83324EF292C9}" name="Ruth Efunnuga" initials="RE" userId="S::REfunnuga@britishlegion.org.uk::2046acbf-3073-4ade-9981-5ef2080fb3d5" providerId="AD"/>
  <p188:author id="{6CE1FC5A-46AD-FBD4-AAC3-8D959C8262C6}" name="Karen Gill" initials="KG" userId="S::kgill@britishlegion.org.uk::8c561d8b-056d-4714-b920-78749216a553" providerId="AD"/>
  <p188:author id="{D529CC8D-D418-D9EB-E390-6649A2B7C2D6}" name="Antony Baines" initials="AB" userId="S::ABaines@britishlegion.org.uk::b579ec4a-7e5f-491f-9d32-ed49cde6b9ad" providerId="AD"/>
  <p188:author id="{E1D3059F-3906-8F14-9154-3A26CBBA1D9D}" name="Janet Talman" initials="JT" userId="S::jtalman@britishlegion.org.uk::0b122e07-2fc0-4d48-9e14-13efd748033f" providerId="AD"/>
  <p188:author id="{171954A9-675F-F26E-ADD9-60E82B5C361E}" name="Mark Atkinson" initials="MA" userId="S::matkinson@britishlegion.org.uk::973a001f-b3f8-4eca-81c5-d89660a9bf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AA3"/>
    <a:srgbClr val="CB1B23"/>
    <a:srgbClr val="1F4E79"/>
    <a:srgbClr val="E4221C"/>
    <a:srgbClr val="000000"/>
    <a:srgbClr val="312B81"/>
    <a:srgbClr val="575E62"/>
    <a:srgbClr val="096430"/>
    <a:srgbClr val="5A3185"/>
    <a:srgbClr val="C0D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B2AD3-A362-4769-8236-FDEC48880301}" v="1" dt="2024-09-20T13:55:26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29" autoAdjust="0"/>
  </p:normalViewPr>
  <p:slideViewPr>
    <p:cSldViewPr snapToGrid="0">
      <p:cViewPr varScale="1">
        <p:scale>
          <a:sx n="59" d="100"/>
          <a:sy n="59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5C6EF2-9F0E-444F-84B1-22FADD412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45546-E623-9E43-969D-5160BB11C6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AE380-CD66-2E4D-92DE-AA25F38E6D3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ADAEA-E839-754D-BB3F-E3098BDA84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6C35E-4D99-9441-83DC-63ED318942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0D99E-0D60-4E46-ABAA-50A3E3A6F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E732D-46D7-3C48-8232-0BD87DB1234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26E87-3B22-2845-919B-4E14D549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3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26E87-3B22-2845-919B-4E14D5499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1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EAC9D-C6D7-4AE9-89FE-4609734892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37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EAC9D-C6D7-4AE9-89FE-4609734892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23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6E87-3B22-2845-919B-4E14D54993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4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7620105D-7CBD-F944-BCF7-8056602C5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0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lain colour backgroun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FE240-DEA2-0E40-B105-0BF0B1ED0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68" y="1314450"/>
            <a:ext cx="11448632" cy="42481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18pt Gill Sans body copy goes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89A5E-2A0B-0C4C-836D-0F3A1DAACE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476250"/>
            <a:ext cx="11449050" cy="629791"/>
          </a:xfrm>
        </p:spPr>
        <p:txBody>
          <a:bodyPr>
            <a:noAutofit/>
          </a:bodyPr>
          <a:lstStyle>
            <a:lvl1pPr>
              <a:defRPr sz="4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44pt Gill Sans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lain colour background_white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FE240-DEA2-0E40-B105-0BF0B1ED0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68" y="1314450"/>
            <a:ext cx="11448632" cy="50673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18pt Gill Sans body copy goes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89A5E-2A0B-0C4C-836D-0F3A1DAACE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476250"/>
            <a:ext cx="11449050" cy="629791"/>
          </a:xfrm>
        </p:spPr>
        <p:txBody>
          <a:bodyPr>
            <a:noAutofit/>
          </a:bodyPr>
          <a:lstStyle>
            <a:lvl1pPr>
              <a:defRPr sz="4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44pt Gill Sans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lain colour background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FE240-DEA2-0E40-B105-0BF0B1ED0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68" y="1314450"/>
            <a:ext cx="11448632" cy="42481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18pt Gill Sans body copy goes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89A5E-2A0B-0C4C-836D-0F3A1DAACE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476250"/>
            <a:ext cx="11449050" cy="629791"/>
          </a:xfrm>
        </p:spPr>
        <p:txBody>
          <a:bodyPr>
            <a:noAutofit/>
          </a:bodyPr>
          <a:lstStyle>
            <a:lvl1pPr>
              <a:defRPr sz="4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44pt Gill Sans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lain colour background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FE240-DEA2-0E40-B105-0BF0B1ED0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68" y="1314450"/>
            <a:ext cx="11448632" cy="42481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18pt Gill Sans body copy goes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89A5E-2A0B-0C4C-836D-0F3A1DAACE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476250"/>
            <a:ext cx="11449050" cy="629791"/>
          </a:xfrm>
        </p:spPr>
        <p:txBody>
          <a:bodyPr>
            <a:noAutofit/>
          </a:bodyPr>
          <a:lstStyle>
            <a:lvl1pPr>
              <a:defRPr sz="4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44pt Gill Sans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434FA4E-EDEE-E940-B486-C860C4ACE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0972A45-4C6A-0044-9605-63745C94A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9632" y="1624964"/>
            <a:ext cx="8210056" cy="1325563"/>
          </a:xfrm>
        </p:spPr>
        <p:txBody>
          <a:bodyPr/>
          <a:lstStyle/>
          <a:p>
            <a:r>
              <a:rPr lang="en-GB"/>
              <a:t>Presentation title goes here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30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lain colour background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FE240-DEA2-0E40-B105-0BF0B1ED0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68" y="1314450"/>
            <a:ext cx="11448632" cy="42481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18pt Gill Sans body copy goes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89A5E-2A0B-0C4C-836D-0F3A1DAACE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476250"/>
            <a:ext cx="11449050" cy="629791"/>
          </a:xfrm>
        </p:spPr>
        <p:txBody>
          <a:bodyPr>
            <a:noAutofit/>
          </a:bodyPr>
          <a:lstStyle>
            <a:lvl1pPr>
              <a:defRPr sz="4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44pt Gill Sans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9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00425F5-E83C-8E43-B824-29CB7697B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3333" y="2727410"/>
            <a:ext cx="8805334" cy="1403177"/>
          </a:xfrm>
        </p:spPr>
        <p:txBody>
          <a:bodyPr/>
          <a:lstStyle/>
          <a:p>
            <a:r>
              <a:rPr lang="en-GB"/>
              <a:t>A centred section divider title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7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FE5887-D2B1-4D47-9D3C-04179EE71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00425F5-E83C-8E43-B824-29CB7697B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3333" y="2727410"/>
            <a:ext cx="8805334" cy="1403177"/>
          </a:xfrm>
        </p:spPr>
        <p:txBody>
          <a:bodyPr/>
          <a:lstStyle/>
          <a:p>
            <a:r>
              <a:rPr lang="en-GB"/>
              <a:t>A centred section divider title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lain colour background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FE240-DEA2-0E40-B105-0BF0B1ED0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68" y="1314450"/>
            <a:ext cx="11448632" cy="42481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18pt Gill Sans body copy goes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89A5E-2A0B-0C4C-836D-0F3A1DAACE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476250"/>
            <a:ext cx="11449050" cy="629791"/>
          </a:xfrm>
        </p:spPr>
        <p:txBody>
          <a:bodyPr>
            <a:noAutofit/>
          </a:bodyPr>
          <a:lstStyle>
            <a:lvl1pPr>
              <a:defRPr sz="4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44pt Gill Sans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5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plain colour background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89A5E-2A0B-0C4C-836D-0F3A1DAACE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476250"/>
            <a:ext cx="11449050" cy="629791"/>
          </a:xfrm>
        </p:spPr>
        <p:txBody>
          <a:bodyPr>
            <a:noAutofit/>
          </a:bodyPr>
          <a:lstStyle>
            <a:lvl1pPr>
              <a:defRPr sz="4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44pt Gill Sans MT title goes here</a:t>
            </a:r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FD0E86C-F053-4C40-9318-C83F3BAEE3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84" y="1466850"/>
            <a:ext cx="11448632" cy="4248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18pt Gill Sans MT body copy goes here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7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0FA6-255B-1D3A-42BE-0CE9ED0C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F1BB9-52C9-EC8B-9012-98E12BB40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29B04-E1FE-E35C-0BB9-7F3BED75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41FF-612D-4574-8B81-D29B392FD857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ACF48-AFDF-E091-002C-9D318CEB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836A-FDB0-5DCF-0675-5DFA622D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C0AD-41AF-4979-A64B-7E0E8B9F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6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plain colour backgroun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FE240-DEA2-0E40-B105-0BF0B1ED0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68" y="1314450"/>
            <a:ext cx="11448632" cy="42481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18pt Gill Sans body copy goes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89A5E-2A0B-0C4C-836D-0F3A1DAACE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476250"/>
            <a:ext cx="11449050" cy="629791"/>
          </a:xfrm>
        </p:spPr>
        <p:txBody>
          <a:bodyPr>
            <a:noAutofit/>
          </a:bodyPr>
          <a:lstStyle>
            <a:lvl1pPr>
              <a:defRPr sz="4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44pt Gill Sans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Placeholder 13">
            <a:extLst>
              <a:ext uri="{FF2B5EF4-FFF2-40B4-BE49-F238E27FC236}">
                <a16:creationId xmlns:a16="http://schemas.microsoft.com/office/drawing/2014/main" id="{CDE929BD-79C0-A147-B107-BBA93E80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632" y="1624964"/>
            <a:ext cx="8210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Presentation title goes here</a:t>
            </a:r>
            <a:br>
              <a:rPr lang="en-GB"/>
            </a:br>
            <a:r>
              <a:rPr lang="en-GB"/>
              <a:t>second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Gill Sans MT" panose="020B0502020104020203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45EA1D-2408-2947-8E79-649607A35C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937C409D-F8AA-3F4E-9E8B-08DEA351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3" y="2727410"/>
            <a:ext cx="8805334" cy="1403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GB"/>
              <a:t>A centred section divider title</a:t>
            </a:r>
            <a:br>
              <a:rPr lang="en-GB"/>
            </a:br>
            <a:r>
              <a:rPr lang="en-GB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57307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Gill Sans MT" panose="020B0502020104020203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ctr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rgbClr val="0257A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marR="0" indent="0" algn="ctr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rgbClr val="0257A7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i="0" kern="1200">
          <a:solidFill>
            <a:srgbClr val="0257A7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i="0" kern="1200">
          <a:solidFill>
            <a:srgbClr val="0257A7"/>
          </a:solidFill>
          <a:latin typeface="+mn-lt"/>
          <a:ea typeface="+mn-ea"/>
          <a:cs typeface="+mn-cs"/>
        </a:defRPr>
      </a:lvl4pPr>
      <a:lvl5pPr marL="1828800" marR="0" indent="0" algn="ctr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rgbClr val="0257A7"/>
          </a:solidFill>
          <a:latin typeface="+mn-lt"/>
          <a:ea typeface="+mn-ea"/>
          <a:cs typeface="+mn-cs"/>
        </a:defRPr>
      </a:lvl5pPr>
      <a:lvl6pPr marL="2514600" marR="0" indent="0" algn="r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kern="1200">
          <a:solidFill>
            <a:srgbClr val="0257A7"/>
          </a:solidFill>
          <a:latin typeface="+mn-lt"/>
          <a:ea typeface="+mn-ea"/>
          <a:cs typeface="+mn-cs"/>
        </a:defRPr>
      </a:lvl6pPr>
      <a:lvl7pPr marL="2971800" marR="0" indent="0" algn="r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kern="1200">
          <a:solidFill>
            <a:srgbClr val="0257A7"/>
          </a:solidFill>
          <a:latin typeface="+mn-lt"/>
          <a:ea typeface="+mn-ea"/>
          <a:cs typeface="+mn-cs"/>
        </a:defRPr>
      </a:lvl7pPr>
      <a:lvl8pPr marL="3429000" marR="0" indent="0" algn="ctr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kern="1200">
          <a:solidFill>
            <a:srgbClr val="0257A7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kern="1200">
          <a:solidFill>
            <a:srgbClr val="0257A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06119-8AFD-D44C-B50C-4D2C550B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368" y="1145322"/>
            <a:ext cx="11444621" cy="43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marL="28003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Sixth level</a:t>
            </a:r>
            <a:endParaRPr lang="en-US"/>
          </a:p>
          <a:p>
            <a:pPr marL="3257550" marR="0" lvl="6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Seventh level</a:t>
            </a:r>
            <a:endParaRPr lang="en-US"/>
          </a:p>
          <a:p>
            <a:pPr marL="3714750" marR="0" lvl="7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Eighth level</a:t>
            </a:r>
          </a:p>
          <a:p>
            <a:pPr marL="4171950" marR="0" lvl="8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Nineth level</a:t>
            </a:r>
            <a:endParaRPr lang="en-US"/>
          </a:p>
          <a:p>
            <a:pPr lvl="4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CAB6F-6D62-4155-9EE5-C064FA7961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807" y="5845130"/>
            <a:ext cx="1247742" cy="8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  <p:sldLayoutId id="2147483698" r:id="rId3"/>
    <p:sldLayoutId id="2147483720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rgbClr val="0257A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5pPr>
      <a:lvl6pPr marL="25146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6pPr>
      <a:lvl7pPr marL="2971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7pPr>
      <a:lvl8pPr marL="34290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8pPr>
      <a:lvl9pPr marL="38862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E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06119-8AFD-D44C-B50C-4D2C550B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368" y="1145322"/>
            <a:ext cx="11444621" cy="43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marL="28003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Sixth level</a:t>
            </a:r>
            <a:endParaRPr lang="en-US"/>
          </a:p>
          <a:p>
            <a:pPr marL="3257550" marR="0" lvl="6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Seventh level</a:t>
            </a:r>
            <a:endParaRPr lang="en-US"/>
          </a:p>
          <a:p>
            <a:pPr marL="3714750" marR="0" lvl="7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Eighth level</a:t>
            </a:r>
          </a:p>
          <a:p>
            <a:pPr marL="4171950" marR="0" lvl="8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Nineth level</a:t>
            </a:r>
            <a:endParaRPr lang="en-US"/>
          </a:p>
          <a:p>
            <a:pPr lvl="4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78892-064D-4DD1-9719-601542F46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807" y="5845130"/>
            <a:ext cx="1247742" cy="8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1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rgbClr val="0257A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5pPr>
      <a:lvl6pPr marL="25146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6pPr>
      <a:lvl7pPr marL="2971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7pPr>
      <a:lvl8pPr marL="34290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8pPr>
      <a:lvl9pPr marL="38862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06119-8AFD-D44C-B50C-4D2C550B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368" y="1145322"/>
            <a:ext cx="11444621" cy="43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marL="28003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Sixth level</a:t>
            </a:r>
            <a:endParaRPr lang="en-US"/>
          </a:p>
          <a:p>
            <a:pPr marL="3257550" marR="0" lvl="6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Seventh level</a:t>
            </a:r>
            <a:endParaRPr lang="en-US"/>
          </a:p>
          <a:p>
            <a:pPr marL="3714750" marR="0" lvl="7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Eighth level</a:t>
            </a:r>
          </a:p>
          <a:p>
            <a:pPr marL="4171950" marR="0" lvl="8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Nineth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rgbClr val="0257A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5pPr>
      <a:lvl6pPr marL="25146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6pPr>
      <a:lvl7pPr marL="2971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7pPr>
      <a:lvl8pPr marL="34290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8pPr>
      <a:lvl9pPr marL="38862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06119-8AFD-D44C-B50C-4D2C550B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368" y="1145322"/>
            <a:ext cx="11444621" cy="43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marL="28003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Sixth level</a:t>
            </a:r>
            <a:endParaRPr lang="en-US"/>
          </a:p>
          <a:p>
            <a:pPr marL="3257550" marR="0" lvl="6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Seventh level</a:t>
            </a:r>
            <a:endParaRPr lang="en-US"/>
          </a:p>
          <a:p>
            <a:pPr marL="3714750" marR="0" lvl="7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Eighth level</a:t>
            </a:r>
          </a:p>
          <a:p>
            <a:pPr marL="4171950" marR="0" lvl="8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Nineth level</a:t>
            </a:r>
            <a:endParaRPr lang="en-US"/>
          </a:p>
          <a:p>
            <a:pPr lvl="4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CAB6F-6D62-4155-9EE5-C064FA7961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807" y="5845130"/>
            <a:ext cx="1247742" cy="8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9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rgbClr val="0257A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5pPr>
      <a:lvl6pPr marL="25146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6pPr>
      <a:lvl7pPr marL="2971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7pPr>
      <a:lvl8pPr marL="34290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8pPr>
      <a:lvl9pPr marL="38862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0257A7"/>
          </a:solidFill>
          <a:latin typeface="Gill Sans MT" panose="020B05020201040202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06119-8AFD-D44C-B50C-4D2C550B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368" y="1145322"/>
            <a:ext cx="11444621" cy="43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marL="2800350" marR="0" lvl="5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Sixth level</a:t>
            </a:r>
            <a:endParaRPr lang="en-US"/>
          </a:p>
          <a:p>
            <a:pPr marL="3257550" marR="0" lvl="6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Seventh level</a:t>
            </a:r>
            <a:endParaRPr lang="en-US"/>
          </a:p>
          <a:p>
            <a:pPr marL="3714750" marR="0" lvl="7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Eighth level</a:t>
            </a:r>
          </a:p>
          <a:p>
            <a:pPr marL="4171950" marR="0" lvl="8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/>
              <a:t>Nineth level</a:t>
            </a:r>
            <a:endParaRPr lang="en-US"/>
          </a:p>
          <a:p>
            <a:pPr lvl="4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5DEE5-03C1-483D-8E06-ADFB2F308B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807" y="5845130"/>
            <a:ext cx="1247742" cy="8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4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rgbClr val="0257A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E4221C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E4221C"/>
          </a:solidFill>
          <a:latin typeface="Gill Sans MT" panose="020B0502020104020203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E4221C"/>
          </a:solidFill>
          <a:latin typeface="Gill Sans MT" panose="020B0502020104020203" pitchFamily="34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E4221C"/>
          </a:solidFill>
          <a:latin typeface="Gill Sans MT" panose="020B0502020104020203" pitchFamily="34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E4221C"/>
          </a:solidFill>
          <a:latin typeface="Gill Sans MT" panose="020B0502020104020203" pitchFamily="34" charset="0"/>
          <a:ea typeface="+mn-ea"/>
          <a:cs typeface="+mn-cs"/>
        </a:defRPr>
      </a:lvl5pPr>
      <a:lvl6pPr marL="25146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E4221C"/>
          </a:solidFill>
          <a:latin typeface="Gill Sans MT" panose="020B0502020104020203" pitchFamily="34" charset="0"/>
          <a:ea typeface="+mn-ea"/>
          <a:cs typeface="+mn-cs"/>
        </a:defRPr>
      </a:lvl6pPr>
      <a:lvl7pPr marL="2971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E4221C"/>
          </a:solidFill>
          <a:latin typeface="Gill Sans MT" panose="020B0502020104020203" pitchFamily="34" charset="0"/>
          <a:ea typeface="+mn-ea"/>
          <a:cs typeface="+mn-cs"/>
        </a:defRPr>
      </a:lvl7pPr>
      <a:lvl8pPr marL="34290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E4221C"/>
          </a:solidFill>
          <a:latin typeface="Gill Sans MT" panose="020B0502020104020203" pitchFamily="34" charset="0"/>
          <a:ea typeface="+mn-ea"/>
          <a:cs typeface="+mn-cs"/>
        </a:defRPr>
      </a:lvl8pPr>
      <a:lvl9pPr marL="38862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kern="1200">
          <a:solidFill>
            <a:srgbClr val="E4221C"/>
          </a:solidFill>
          <a:latin typeface="Gill Sans MT" panose="020B05020201040202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orcesconnect.co.uk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5.png"/><Relationship Id="rId17" Type="http://schemas.openxmlformats.org/officeDocument/2006/relationships/image" Target="../media/image32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rbl.sharepoint.com/:v:/s/Events/EZ7o4kGOaLpIt_eqXEqQBEwBjI1Rim302fbOIdYxkSggjg?e=QheDKC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51D5F8-0744-4F22-99C3-109FA822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573" y="1706608"/>
            <a:ext cx="10060854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900" b="1" dirty="0" smtClean="0">
                <a:latin typeface="Gill Sans MT"/>
                <a:cs typeface="Arial"/>
              </a:rPr>
              <a:t>Information from the </a:t>
            </a:r>
            <a:br>
              <a:rPr lang="en-US" sz="4900" b="1" dirty="0" smtClean="0">
                <a:latin typeface="Gill Sans MT"/>
                <a:cs typeface="Arial"/>
              </a:rPr>
            </a:br>
            <a:r>
              <a:rPr lang="en-US" sz="4900" b="1" dirty="0" smtClean="0">
                <a:latin typeface="Gill Sans MT"/>
                <a:cs typeface="Arial"/>
              </a:rPr>
              <a:t>Autumn </a:t>
            </a:r>
            <a:r>
              <a:rPr lang="en-US" sz="4900" b="1" dirty="0">
                <a:latin typeface="Gill Sans MT"/>
                <a:cs typeface="Arial"/>
              </a:rPr>
              <a:t>County Chairs Seminar </a:t>
            </a:r>
            <a:r>
              <a:rPr lang="en-US" sz="4900" b="1" dirty="0" smtClean="0">
                <a:latin typeface="Gill Sans MT"/>
                <a:cs typeface="Arial"/>
              </a:rPr>
              <a:t>2024</a:t>
            </a:r>
            <a:r>
              <a:rPr lang="en-US" dirty="0">
                <a:latin typeface="Gill Sans MT"/>
                <a:cs typeface="Arial"/>
              </a:rPr>
              <a:t/>
            </a:r>
            <a:br>
              <a:rPr lang="en-US" dirty="0">
                <a:latin typeface="Gill Sans MT"/>
                <a:cs typeface="Arial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39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05B1BE-188F-C4BE-109B-CA9C217119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Elections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AD9A6-255C-9A0A-8A3D-AB4AF83E3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684" y="1381786"/>
            <a:ext cx="11448632" cy="4212055"/>
          </a:xfrm>
        </p:spPr>
        <p:txBody>
          <a:bodyPr>
            <a:noAutofit/>
          </a:bodyPr>
          <a:lstStyle/>
          <a:p>
            <a:r>
              <a:rPr lang="en-GB" sz="2400"/>
              <a:t>The Membership Council Chair spoke about RBL’s upcoming Membership Council and National Officer elections, encouraging people to put themselves forward: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Elections are at the heart of RBL membership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Twelve MC Reps, National Chair, National Vice Chair and three Trustees up for 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Elections information will be shared very 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Members should not be put off by the competency requirements for the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Members were encouraged to consider their transferable skills or to find a mentor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We want more people to feel encouraged to put themselves forward </a:t>
            </a:r>
          </a:p>
        </p:txBody>
      </p:sp>
    </p:spTree>
    <p:extLst>
      <p:ext uri="{BB962C8B-B14F-4D97-AF65-F5344CB8AC3E}">
        <p14:creationId xmlns:p14="http://schemas.microsoft.com/office/powerpoint/2010/main" val="416024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4431D7-740E-7922-C088-7E0E5ADF29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368" y="1314450"/>
            <a:ext cx="5733632" cy="42481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/>
              <a:t>Delivered:</a:t>
            </a:r>
          </a:p>
          <a:p>
            <a:pPr>
              <a:lnSpc>
                <a:spcPct val="100000"/>
              </a:lnSpc>
            </a:pPr>
            <a:r>
              <a:rPr lang="en-GB" sz="2400" b="0"/>
              <a:t>Annual Conference 2024 – ‘Gold Standard’</a:t>
            </a:r>
          </a:p>
          <a:p>
            <a:pPr>
              <a:lnSpc>
                <a:spcPct val="100000"/>
              </a:lnSpc>
            </a:pPr>
            <a:r>
              <a:rPr lang="en-GB" sz="2400" b="0"/>
              <a:t>Membership Services – transferred to Customer Operations team (Nina Villa)</a:t>
            </a:r>
          </a:p>
          <a:p>
            <a:pPr>
              <a:lnSpc>
                <a:spcPct val="100000"/>
              </a:lnSpc>
            </a:pPr>
            <a:r>
              <a:rPr lang="en-GB" sz="2400" b="0"/>
              <a:t>Single touchpoint into membership for enquiries – better response rate, tracking trends</a:t>
            </a:r>
          </a:p>
          <a:p>
            <a:pPr>
              <a:lnSpc>
                <a:spcPct val="100000"/>
              </a:lnSpc>
            </a:pPr>
            <a:r>
              <a:rPr lang="en-GB" sz="2400" b="0"/>
              <a:t>Beacon Branches test pilot underway</a:t>
            </a:r>
          </a:p>
          <a:p>
            <a:pPr>
              <a:lnSpc>
                <a:spcPct val="100000"/>
              </a:lnSpc>
            </a:pPr>
            <a:r>
              <a:rPr lang="en-GB" sz="2400" b="0">
                <a:solidFill>
                  <a:schemeClr val="tx1"/>
                </a:solidFill>
              </a:rPr>
              <a:t>Centenarian Membership rollout</a:t>
            </a:r>
          </a:p>
          <a:p>
            <a:pPr>
              <a:lnSpc>
                <a:spcPct val="100000"/>
              </a:lnSpc>
            </a:pPr>
            <a:r>
              <a:rPr lang="en-GB" sz="2400" b="0">
                <a:solidFill>
                  <a:schemeClr val="tx1"/>
                </a:solidFill>
              </a:rPr>
              <a:t>New BCS materials &amp;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7EB76-6040-F40E-87D0-E9A731A0EA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Key Membership Improvements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40E4AC2-D6BD-F875-69FA-03D396D404FE}"/>
              </a:ext>
            </a:extLst>
          </p:cNvPr>
          <p:cNvSpPr txBox="1">
            <a:spLocks/>
          </p:cNvSpPr>
          <p:nvPr/>
        </p:nvSpPr>
        <p:spPr>
          <a:xfrm>
            <a:off x="6077368" y="1295400"/>
            <a:ext cx="5733632" cy="4248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400"/>
              <a:t>In progress:</a:t>
            </a:r>
          </a:p>
          <a:p>
            <a:pPr>
              <a:lnSpc>
                <a:spcPct val="100000"/>
              </a:lnSpc>
            </a:pPr>
            <a:r>
              <a:rPr lang="en-GB" sz="2400" b="0"/>
              <a:t>Communications &amp; engagement review </a:t>
            </a:r>
          </a:p>
          <a:p>
            <a:pPr>
              <a:lnSpc>
                <a:spcPct val="100000"/>
              </a:lnSpc>
            </a:pPr>
            <a:r>
              <a:rPr lang="en-GB" sz="2400" b="0"/>
              <a:t>Clubs platform</a:t>
            </a:r>
          </a:p>
          <a:p>
            <a:pPr>
              <a:lnSpc>
                <a:spcPct val="100000"/>
              </a:lnSpc>
            </a:pPr>
            <a:r>
              <a:rPr lang="en-GB" sz="24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Membership Engagement Team Review action plan</a:t>
            </a:r>
          </a:p>
          <a:p>
            <a:pPr>
              <a:lnSpc>
                <a:spcPct val="100000"/>
              </a:lnSpc>
            </a:pPr>
            <a:r>
              <a:rPr lang="en-GB" sz="24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Youth membership/affiliation</a:t>
            </a:r>
          </a:p>
          <a:p>
            <a:pPr>
              <a:lnSpc>
                <a:spcPct val="100000"/>
              </a:lnSpc>
            </a:pPr>
            <a:r>
              <a:rPr lang="en-GB" sz="2400" b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4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amil</a:t>
            </a:r>
            <a:r>
              <a:rPr lang="en-GB" sz="2400" b="0"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24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membership</a:t>
            </a:r>
          </a:p>
          <a:p>
            <a:pPr>
              <a:lnSpc>
                <a:spcPct val="100000"/>
              </a:lnSpc>
            </a:pPr>
            <a:r>
              <a:rPr lang="en-GB" sz="2400" b="0">
                <a:ea typeface="Calibri" panose="020F0502020204030204" pitchFamily="34" charset="0"/>
                <a:cs typeface="Times New Roman" panose="02020603050405020304" pitchFamily="18" charset="0"/>
              </a:rPr>
              <a:t>Good County and Branch Guides</a:t>
            </a:r>
          </a:p>
          <a:p>
            <a:pPr>
              <a:lnSpc>
                <a:spcPct val="100000"/>
              </a:lnSpc>
            </a:pPr>
            <a:r>
              <a:rPr lang="en-GB" sz="2400" b="0">
                <a:ea typeface="Calibri" panose="020F0502020204030204" pitchFamily="34" charset="0"/>
                <a:cs typeface="Times New Roman" panose="02020603050405020304" pitchFamily="18" charset="0"/>
              </a:rPr>
              <a:t>BCS ID cards</a:t>
            </a:r>
          </a:p>
          <a:p>
            <a:pPr>
              <a:lnSpc>
                <a:spcPct val="100000"/>
              </a:lnSpc>
            </a:pPr>
            <a:r>
              <a:rPr lang="en-GB" sz="2400" b="0">
                <a:ea typeface="Calibri" panose="020F0502020204030204" pitchFamily="34" charset="0"/>
                <a:cs typeface="Times New Roman" panose="02020603050405020304" pitchFamily="18" charset="0"/>
              </a:rPr>
              <a:t>Local Resolution pack</a:t>
            </a:r>
          </a:p>
        </p:txBody>
      </p:sp>
    </p:spTree>
    <p:extLst>
      <p:ext uri="{BB962C8B-B14F-4D97-AF65-F5344CB8AC3E}">
        <p14:creationId xmlns:p14="http://schemas.microsoft.com/office/powerpoint/2010/main" val="199640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92A6F-1C09-1BA8-1D37-EB7136A1E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369" y="1314450"/>
            <a:ext cx="540836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2400"/>
              <a:t>What are we doing?</a:t>
            </a:r>
          </a:p>
          <a:p>
            <a:pPr>
              <a:lnSpc>
                <a:spcPct val="100000"/>
              </a:lnSpc>
            </a:pPr>
            <a:r>
              <a:rPr lang="en-GB" sz="2400" b="0"/>
              <a:t>Moving to </a:t>
            </a:r>
            <a:r>
              <a:rPr lang="en-GB" sz="2400" b="0" err="1"/>
              <a:t>rbl.community</a:t>
            </a:r>
            <a:r>
              <a:rPr lang="en-GB" sz="2400" b="0"/>
              <a:t> email addresses for County &amp; Branch Officers in approved roles (12,000)</a:t>
            </a:r>
          </a:p>
          <a:p>
            <a:pPr>
              <a:lnSpc>
                <a:spcPct val="100000"/>
              </a:lnSpc>
            </a:pPr>
            <a:r>
              <a:rPr lang="en-GB" sz="2400" b="0"/>
              <a:t>Phased roll out – end of September 2024</a:t>
            </a:r>
          </a:p>
          <a:p>
            <a:pPr>
              <a:lnSpc>
                <a:spcPct val="100000"/>
              </a:lnSpc>
            </a:pPr>
            <a:r>
              <a:rPr lang="en-GB" sz="2400" b="0"/>
              <a:t>Training, communications and support delivered alongside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D1E7C-5A52-DF71-6121-15EC913C63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err="1"/>
              <a:t>RBL.Community</a:t>
            </a:r>
            <a:r>
              <a:rPr lang="en-GB"/>
              <a:t> accounts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D63D5CB-929F-FA30-1CF8-C0D90086F479}"/>
              </a:ext>
            </a:extLst>
          </p:cNvPr>
          <p:cNvSpPr txBox="1">
            <a:spLocks/>
          </p:cNvSpPr>
          <p:nvPr/>
        </p:nvSpPr>
        <p:spPr>
          <a:xfrm>
            <a:off x="6421273" y="1371359"/>
            <a:ext cx="5545716" cy="424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257A7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Why are we doing it?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Data protection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Data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Mitigate risks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Keep members safe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Support 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ro</a:t>
            </a:r>
            <a:r>
              <a:rPr lang="en-GB" sz="2400" b="0" err="1"/>
              <a:t>llout</a:t>
            </a:r>
            <a:r>
              <a:rPr lang="en-GB" sz="2400" b="0"/>
              <a:t> of internet banking</a:t>
            </a:r>
            <a:endParaRPr kumimoji="0" lang="en-GB" sz="2400" i="0" u="non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93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435A7-5261-497D-FF69-BEA855459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7661D-4038-05AC-D986-A126445AF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790" y="253661"/>
            <a:ext cx="11449050" cy="6297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Gill Sans MT"/>
              </a:rPr>
              <a:t>Internet Banking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954D9-F957-6E1E-A827-F35F4FEEE166}"/>
              </a:ext>
            </a:extLst>
          </p:cNvPr>
          <p:cNvSpPr txBox="1"/>
          <p:nvPr/>
        </p:nvSpPr>
        <p:spPr>
          <a:xfrm>
            <a:off x="802197" y="1059431"/>
            <a:ext cx="105876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Lloyds Bank offers a solution for Internet Banking.  This has been successfully adopted by a small number of branches as part of a pilot.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Internet Banking is optional, not mandatory.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56A6"/>
              </a:solidFill>
              <a:effectLst/>
              <a:uLnTx/>
              <a:uFillTx/>
              <a:latin typeface="Gill Sans MT" panose="020B0502020104020203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Rollout Phases: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56A6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Counties: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October – December 2024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Branches: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Early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56A6"/>
              </a:solidFill>
              <a:effectLst/>
              <a:uLnTx/>
              <a:uFillTx/>
              <a:latin typeface="Gill Sans MT" panose="020B0502020104020203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Criteria: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All Counties and Branches wishing to apply must be compliant.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56A6"/>
              </a:solidFill>
              <a:effectLst/>
              <a:uLnTx/>
              <a:uFillTx/>
              <a:latin typeface="Gill Sans MT" panose="020B0502020104020203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Account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: Counties and Branches with accounts at other banks will need to switch over to Lloyds Treasurers Account.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56A6"/>
              </a:solidFill>
              <a:effectLst/>
              <a:uLnTx/>
              <a:uFillTx/>
              <a:latin typeface="Gill Sans MT" panose="020B0502020104020203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Bank Mandate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s: Counties and Branches should ensure their Bank Mandates are up to date and signatories are using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RBL.Community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56A6"/>
                </a:solidFill>
                <a:effectLst/>
                <a:uLnTx/>
                <a:uFillTx/>
                <a:latin typeface="Gill Sans MT" panose="020B05020201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email addresses.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56A6"/>
              </a:solidFill>
              <a:effectLst/>
              <a:uLnTx/>
              <a:uFillTx/>
              <a:latin typeface="Gill Sans MT" panose="020B0502020104020203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0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274E44-E28D-DA3B-5488-CED0FCCB98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Free app supports the Armed Forces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9E7B2-F45E-FA9D-DBBB-7557672A1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2362" y="1466849"/>
            <a:ext cx="6124353" cy="4529913"/>
          </a:xfrm>
        </p:spPr>
        <p:txBody>
          <a:bodyPr/>
          <a:lstStyle/>
          <a:p>
            <a:pPr algn="l"/>
            <a:r>
              <a:rPr lang="en-GB" b="0" i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The </a:t>
            </a:r>
            <a:r>
              <a:rPr lang="en-GB" b="1" i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Forces Connect App</a:t>
            </a:r>
            <a:r>
              <a:rPr lang="en-GB" b="0" i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 links the armed forces community to local and national organisations offering help and support across a wide range of services.</a:t>
            </a:r>
          </a:p>
          <a:p>
            <a:pPr algn="l"/>
            <a:r>
              <a:rPr lang="en-GB" b="0" i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From crisis support to searching for a dentist, starting a business, to advice on housing – just a few simple clicks will provide with details for relevant organisations. There are no charges or adverts, and you will not be asked for any personal information.</a:t>
            </a:r>
          </a:p>
          <a:p>
            <a:pPr algn="l"/>
            <a:r>
              <a:rPr lang="en-GB" b="0" i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If you or a family member is serving, has served, or if you support members of the Armed Forces community, the free Forces Connect app is designed for you.</a:t>
            </a:r>
          </a:p>
          <a:p>
            <a:pPr algn="l"/>
            <a:r>
              <a:rPr lang="en-GB" b="0" i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Download the mobile app by searching Forces Connect in the Apple app or Google Play store or access the web version via </a:t>
            </a:r>
            <a:r>
              <a:rPr lang="en-GB" b="1" i="0" u="none" strike="noStrike">
                <a:solidFill>
                  <a:srgbClr val="005BAB"/>
                </a:solidFill>
                <a:effectLst/>
                <a:highlight>
                  <a:srgbClr val="FFFFFF"/>
                </a:highlight>
                <a:hlinkClick r:id="rId2"/>
              </a:rPr>
              <a:t>www.forcesconnect.co.uk</a:t>
            </a:r>
            <a:endParaRPr lang="en-GB" b="0" i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ABC1C-8801-0B03-8AC4-32B7307DD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66" y="1441099"/>
            <a:ext cx="3864923" cy="39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7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C1343B-6315-0E74-D1ED-19212660AC6B}"/>
              </a:ext>
            </a:extLst>
          </p:cNvPr>
          <p:cNvSpPr/>
          <p:nvPr/>
        </p:nvSpPr>
        <p:spPr>
          <a:xfrm>
            <a:off x="478005" y="4229792"/>
            <a:ext cx="2636668" cy="821053"/>
          </a:xfrm>
          <a:prstGeom prst="roundRect">
            <a:avLst>
              <a:gd name="adj" fmla="val 919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Gill Sans MT" panose="020B0502020104020203" pitchFamily="34" charset="0"/>
              </a:rPr>
              <a:t>Waiting Times</a:t>
            </a:r>
            <a:endParaRPr lang="en-GB" sz="1600" b="1">
              <a:latin typeface="Gill Sans MT" panose="020B0502020104020203" pitchFamily="34" charset="0"/>
            </a:endParaRPr>
          </a:p>
          <a:p>
            <a:pPr algn="ctr"/>
            <a:r>
              <a:rPr lang="en-GB" sz="2800" b="1">
                <a:latin typeface="Gill Sans MT" panose="020B0502020104020203" pitchFamily="34" charset="0"/>
              </a:rPr>
              <a:t>4.6 days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F31468-9692-2F1F-022C-578BF3102919}"/>
              </a:ext>
            </a:extLst>
          </p:cNvPr>
          <p:cNvSpPr/>
          <p:nvPr/>
        </p:nvSpPr>
        <p:spPr>
          <a:xfrm>
            <a:off x="8878965" y="4215186"/>
            <a:ext cx="2636668" cy="841899"/>
          </a:xfrm>
          <a:prstGeom prst="roundRect">
            <a:avLst>
              <a:gd name="adj" fmla="val 804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Gill Sans MT" panose="020B0502020104020203" pitchFamily="34" charset="0"/>
              </a:rPr>
              <a:t>Average Caseload </a:t>
            </a:r>
          </a:p>
          <a:p>
            <a:pPr algn="ctr"/>
            <a:r>
              <a:rPr lang="en-GB" sz="2800" b="1">
                <a:latin typeface="Gill Sans MT" panose="020B0502020104020203" pitchFamily="34" charset="0"/>
              </a:rPr>
              <a:t>27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DF2028-7D39-0DF5-C201-D3210289D731}"/>
              </a:ext>
            </a:extLst>
          </p:cNvPr>
          <p:cNvSpPr/>
          <p:nvPr/>
        </p:nvSpPr>
        <p:spPr>
          <a:xfrm>
            <a:off x="4653238" y="3966758"/>
            <a:ext cx="2636668" cy="841899"/>
          </a:xfrm>
          <a:prstGeom prst="roundRect">
            <a:avLst>
              <a:gd name="adj" fmla="val 977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Gill Sans MT" panose="020B0502020104020203" pitchFamily="34" charset="0"/>
              </a:rPr>
              <a:t>Last Updated</a:t>
            </a:r>
            <a:endParaRPr lang="en-GB" sz="1600" b="1">
              <a:latin typeface="Gill Sans MT" panose="020B0502020104020203" pitchFamily="34" charset="0"/>
            </a:endParaRPr>
          </a:p>
          <a:p>
            <a:pPr algn="ctr"/>
            <a:r>
              <a:rPr lang="en-GB" sz="2800" b="1">
                <a:latin typeface="Gill Sans MT" panose="020B0502020104020203" pitchFamily="34" charset="0"/>
              </a:rPr>
              <a:t>6.3 days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F6FF7-0641-35D6-83C0-9109A2D7CEC2}"/>
              </a:ext>
            </a:extLst>
          </p:cNvPr>
          <p:cNvGrpSpPr/>
          <p:nvPr/>
        </p:nvGrpSpPr>
        <p:grpSpPr>
          <a:xfrm>
            <a:off x="492343" y="3643343"/>
            <a:ext cx="2623351" cy="580007"/>
            <a:chOff x="501589" y="1581704"/>
            <a:chExt cx="2623351" cy="58000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FAEDE62-72E8-153F-BA50-24CD34B70530}"/>
                </a:ext>
              </a:extLst>
            </p:cNvPr>
            <p:cNvSpPr/>
            <p:nvPr/>
          </p:nvSpPr>
          <p:spPr>
            <a:xfrm>
              <a:off x="501589" y="1611296"/>
              <a:ext cx="2623351" cy="55041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Gill Sans MT" panose="020B0502020104020203" pitchFamily="34" charset="0"/>
              </a:endParaRPr>
            </a:p>
          </p:txBody>
        </p:sp>
        <p:pic>
          <p:nvPicPr>
            <p:cNvPr id="17" name="Graphic 16" descr="Clock with solid fill">
              <a:extLst>
                <a:ext uri="{FF2B5EF4-FFF2-40B4-BE49-F238E27FC236}">
                  <a16:creationId xmlns:a16="http://schemas.microsoft.com/office/drawing/2014/main" id="{9D2020D8-F841-38D6-61B6-38D99FC5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485901" y="1581704"/>
              <a:ext cx="564842" cy="564842"/>
            </a:xfrm>
            <a:prstGeom prst="rect">
              <a:avLst/>
            </a:prstGeom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DFA262-0C76-6744-593B-91A2F45E2BA8}"/>
              </a:ext>
            </a:extLst>
          </p:cNvPr>
          <p:cNvSpPr/>
          <p:nvPr/>
        </p:nvSpPr>
        <p:spPr>
          <a:xfrm>
            <a:off x="8892282" y="3657373"/>
            <a:ext cx="2623351" cy="55041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latin typeface="Gill Sans MT" panose="020B05020201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698A3E-3759-90A6-064A-0AAF68D9B132}"/>
              </a:ext>
            </a:extLst>
          </p:cNvPr>
          <p:cNvGrpSpPr/>
          <p:nvPr/>
        </p:nvGrpSpPr>
        <p:grpSpPr>
          <a:xfrm>
            <a:off x="4659897" y="3273289"/>
            <a:ext cx="2623351" cy="841899"/>
            <a:chOff x="3941686" y="3755994"/>
            <a:chExt cx="2623351" cy="84189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503D1F-634D-718B-F475-472542A7F38E}"/>
                </a:ext>
              </a:extLst>
            </p:cNvPr>
            <p:cNvSpPr/>
            <p:nvPr/>
          </p:nvSpPr>
          <p:spPr>
            <a:xfrm>
              <a:off x="3941686" y="3901737"/>
              <a:ext cx="2623351" cy="55041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>
                <a:latin typeface="Gill Sans MT" panose="020B0502020104020203" pitchFamily="34" charset="0"/>
              </a:endParaRPr>
            </a:p>
          </p:txBody>
        </p:sp>
        <p:pic>
          <p:nvPicPr>
            <p:cNvPr id="22" name="Graphic 21" descr="Keyboard with solid fill">
              <a:extLst>
                <a:ext uri="{FF2B5EF4-FFF2-40B4-BE49-F238E27FC236}">
                  <a16:creationId xmlns:a16="http://schemas.microsoft.com/office/drawing/2014/main" id="{181EC5C4-7265-A1B1-98B5-8C2586E51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839070" y="3755994"/>
              <a:ext cx="841899" cy="841899"/>
            </a:xfrm>
            <a:prstGeom prst="rect">
              <a:avLst/>
            </a:prstGeom>
          </p:spPr>
        </p:pic>
      </p:grpSp>
      <p:pic>
        <p:nvPicPr>
          <p:cNvPr id="25" name="Graphic 24" descr="Document with solid fill">
            <a:extLst>
              <a:ext uri="{FF2B5EF4-FFF2-40B4-BE49-F238E27FC236}">
                <a16:creationId xmlns:a16="http://schemas.microsoft.com/office/drawing/2014/main" id="{1940567A-E31F-5349-6D19-99126AE4B4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38241" y="3657373"/>
            <a:ext cx="557813" cy="557813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DCE64A-E566-4DB4-C70E-C3F34DA001FD}"/>
              </a:ext>
            </a:extLst>
          </p:cNvPr>
          <p:cNvSpPr/>
          <p:nvPr/>
        </p:nvSpPr>
        <p:spPr>
          <a:xfrm>
            <a:off x="249302" y="5058574"/>
            <a:ext cx="3094074" cy="999989"/>
          </a:xfrm>
          <a:prstGeom prst="roundRect">
            <a:avLst>
              <a:gd name="adj" fmla="val 78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Gill Sans MT" panose="020B0502020104020203" pitchFamily="34" charset="0"/>
              </a:rPr>
              <a:t>Average time from point of referral to meaningful contact.</a:t>
            </a:r>
          </a:p>
          <a:p>
            <a:pPr algn="ctr"/>
            <a:r>
              <a:rPr lang="en-GB">
                <a:solidFill>
                  <a:schemeClr val="tx1"/>
                </a:solidFill>
                <a:latin typeface="Gill Sans MT" panose="020B0502020104020203" pitchFamily="34" charset="0"/>
              </a:rPr>
              <a:t>No Q2 data. Excl. Urgent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26E81CC-2555-65AE-D1BD-88424F427CE2}"/>
              </a:ext>
            </a:extLst>
          </p:cNvPr>
          <p:cNvSpPr/>
          <p:nvPr/>
        </p:nvSpPr>
        <p:spPr>
          <a:xfrm>
            <a:off x="8886859" y="5052527"/>
            <a:ext cx="2610034" cy="889921"/>
          </a:xfrm>
          <a:prstGeom prst="roundRect">
            <a:avLst>
              <a:gd name="adj" fmla="val 78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Gill Sans MT" panose="020B0502020104020203" pitchFamily="34" charset="0"/>
              </a:rPr>
              <a:t>Down from 31 in Q2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853EB2-40EB-3DDD-6FBE-C8162C48D7C6}"/>
              </a:ext>
            </a:extLst>
          </p:cNvPr>
          <p:cNvSpPr/>
          <p:nvPr/>
        </p:nvSpPr>
        <p:spPr>
          <a:xfrm>
            <a:off x="4691802" y="4805731"/>
            <a:ext cx="2610034" cy="841899"/>
          </a:xfrm>
          <a:prstGeom prst="roundRect">
            <a:avLst>
              <a:gd name="adj" fmla="val 78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Gill Sans MT" panose="020B0502020104020203" pitchFamily="34" charset="0"/>
              </a:rPr>
              <a:t>Down from 23 in Q2</a:t>
            </a:r>
          </a:p>
          <a:p>
            <a:pPr algn="ctr"/>
            <a:r>
              <a:rPr lang="en-GB">
                <a:solidFill>
                  <a:schemeClr val="tx1"/>
                </a:solidFill>
                <a:latin typeface="Gill Sans MT" panose="020B0502020104020203" pitchFamily="34" charset="0"/>
              </a:rPr>
              <a:t>Averages across 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32BB0-6E5D-D01E-948B-6202080214D1}"/>
              </a:ext>
            </a:extLst>
          </p:cNvPr>
          <p:cNvSpPr txBox="1"/>
          <p:nvPr/>
        </p:nvSpPr>
        <p:spPr>
          <a:xfrm>
            <a:off x="1509587" y="1336029"/>
            <a:ext cx="1903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>
                <a:solidFill>
                  <a:srgbClr val="0257A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909 Urgent support cases so far this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E2A1A-C12D-B5AF-C27C-CEDA0335F21B}"/>
              </a:ext>
            </a:extLst>
          </p:cNvPr>
          <p:cNvSpPr txBox="1"/>
          <p:nvPr/>
        </p:nvSpPr>
        <p:spPr>
          <a:xfrm>
            <a:off x="1480839" y="2483157"/>
            <a:ext cx="309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>
                <a:solidFill>
                  <a:srgbClr val="0257A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Currently supporting 6,938 households with welfare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63E3B-22A4-6915-3168-05033565736A}"/>
              </a:ext>
            </a:extLst>
          </p:cNvPr>
          <p:cNvSpPr txBox="1"/>
          <p:nvPr/>
        </p:nvSpPr>
        <p:spPr>
          <a:xfrm>
            <a:off x="4851988" y="2533557"/>
            <a:ext cx="261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>
                <a:solidFill>
                  <a:srgbClr val="0257A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BDMA £9.66M uplift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5FED9-3A76-3E38-070F-A29A7BE1E1D2}"/>
              </a:ext>
            </a:extLst>
          </p:cNvPr>
          <p:cNvSpPr txBox="1"/>
          <p:nvPr/>
        </p:nvSpPr>
        <p:spPr>
          <a:xfrm>
            <a:off x="9041723" y="2358921"/>
            <a:ext cx="233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>
                <a:solidFill>
                  <a:srgbClr val="0257A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Average 130 new enquiries a day for welfare support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1D3DF6-D314-D40D-2F22-1340BD4391B9}"/>
              </a:ext>
            </a:extLst>
          </p:cNvPr>
          <p:cNvSpPr txBox="1"/>
          <p:nvPr/>
        </p:nvSpPr>
        <p:spPr>
          <a:xfrm>
            <a:off x="9041722" y="1173929"/>
            <a:ext cx="2551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>
                <a:solidFill>
                  <a:srgbClr val="0257A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Over 12,000 requests for financial help so far this year</a:t>
            </a:r>
          </a:p>
        </p:txBody>
      </p:sp>
      <p:pic>
        <p:nvPicPr>
          <p:cNvPr id="30" name="Graphic 29" descr="House outline">
            <a:extLst>
              <a:ext uri="{FF2B5EF4-FFF2-40B4-BE49-F238E27FC236}">
                <a16:creationId xmlns:a16="http://schemas.microsoft.com/office/drawing/2014/main" id="{633DA71B-83FF-79B4-6C33-1505B1368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8977" y="1279888"/>
            <a:ext cx="1097172" cy="914400"/>
          </a:xfrm>
          <a:prstGeom prst="rect">
            <a:avLst/>
          </a:prstGeom>
        </p:spPr>
      </p:pic>
      <p:pic>
        <p:nvPicPr>
          <p:cNvPr id="40" name="Graphic 39" descr="Group of people with solid fill">
            <a:extLst>
              <a:ext uri="{FF2B5EF4-FFF2-40B4-BE49-F238E27FC236}">
                <a16:creationId xmlns:a16="http://schemas.microsoft.com/office/drawing/2014/main" id="{4887ADD9-B2CA-53EC-C9B2-4D4CCE87D4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9020" y="2507976"/>
            <a:ext cx="914400" cy="914400"/>
          </a:xfrm>
          <a:prstGeom prst="rect">
            <a:avLst/>
          </a:prstGeom>
        </p:spPr>
      </p:pic>
      <p:pic>
        <p:nvPicPr>
          <p:cNvPr id="42" name="Graphic 41" descr="Coins outline">
            <a:extLst>
              <a:ext uri="{FF2B5EF4-FFF2-40B4-BE49-F238E27FC236}">
                <a16:creationId xmlns:a16="http://schemas.microsoft.com/office/drawing/2014/main" id="{C4E38732-E088-E16E-A91A-2D994036AB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367033" y="1379941"/>
            <a:ext cx="1217580" cy="1217580"/>
          </a:xfrm>
          <a:prstGeom prst="rect">
            <a:avLst/>
          </a:prstGeom>
        </p:spPr>
      </p:pic>
      <p:pic>
        <p:nvPicPr>
          <p:cNvPr id="44" name="Graphic 43" descr="Call center with solid fill">
            <a:extLst>
              <a:ext uri="{FF2B5EF4-FFF2-40B4-BE49-F238E27FC236}">
                <a16:creationId xmlns:a16="http://schemas.microsoft.com/office/drawing/2014/main" id="{9A8ADBF3-BBA7-87A3-CB5C-8AFEDD79C5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808416" y="2370189"/>
            <a:ext cx="914400" cy="914400"/>
          </a:xfrm>
          <a:prstGeom prst="rect">
            <a:avLst/>
          </a:prstGeom>
        </p:spPr>
      </p:pic>
      <p:pic>
        <p:nvPicPr>
          <p:cNvPr id="46" name="Graphic 45" descr="Pleading face outline with solid fill">
            <a:extLst>
              <a:ext uri="{FF2B5EF4-FFF2-40B4-BE49-F238E27FC236}">
                <a16:creationId xmlns:a16="http://schemas.microsoft.com/office/drawing/2014/main" id="{995D4851-DC0E-6C0F-B9F7-36121DE4B0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808416" y="1172044"/>
            <a:ext cx="914400" cy="9144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73CCDC8-67AB-418C-023A-9180508E4271}"/>
              </a:ext>
            </a:extLst>
          </p:cNvPr>
          <p:cNvSpPr txBox="1">
            <a:spLocks/>
          </p:cNvSpPr>
          <p:nvPr/>
        </p:nvSpPr>
        <p:spPr>
          <a:xfrm>
            <a:off x="361950" y="428124"/>
            <a:ext cx="11449050" cy="629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en-GB"/>
              <a:t>RBL Services: The Year So Far</a:t>
            </a:r>
          </a:p>
        </p:txBody>
      </p:sp>
    </p:spTree>
    <p:extLst>
      <p:ext uri="{BB962C8B-B14F-4D97-AF65-F5344CB8AC3E}">
        <p14:creationId xmlns:p14="http://schemas.microsoft.com/office/powerpoint/2010/main" val="396769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1C7521-FC37-B310-E242-3ADCAAD9AB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21" y="131978"/>
            <a:ext cx="11449050" cy="629791"/>
          </a:xfrm>
        </p:spPr>
        <p:txBody>
          <a:bodyPr/>
          <a:lstStyle/>
          <a:p>
            <a:r>
              <a:rPr lang="en-GB"/>
              <a:t>RBL Services: How are we performing?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33CEE-B0AE-0A71-2CB2-B25CF0A16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2" y="761769"/>
            <a:ext cx="10754276" cy="50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DA6001-A69C-1129-7EF9-0F26798F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D5AA3"/>
                </a:solidFill>
              </a:rPr>
              <a:t>Beneficiary feedback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5F06A-D429-FA8D-A482-F462E58BB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endParaRPr lang="en-GB" sz="2400" b="0" dirty="0">
              <a:solidFill>
                <a:srgbClr val="0D5AA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en-GB" sz="2800" b="0" dirty="0">
                <a:solidFill>
                  <a:srgbClr val="0D5A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https://trbl.sharepoint.com/:v:/s/Events/EZ7o4kGOaLpIt_eqXEqQBEwBjI1Rim302fbOIdYxkSggjg?e=QheDKC</a:t>
            </a:r>
            <a:r>
              <a:rPr lang="en-GB" sz="2800" b="0" dirty="0">
                <a:solidFill>
                  <a:srgbClr val="0D5AA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78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9DCC82-7E15-2E0D-7492-EB81A587FEAD}"/>
              </a:ext>
            </a:extLst>
          </p:cNvPr>
          <p:cNvSpPr txBox="1">
            <a:spLocks/>
          </p:cNvSpPr>
          <p:nvPr/>
        </p:nvSpPr>
        <p:spPr>
          <a:xfrm>
            <a:off x="1990972" y="884381"/>
            <a:ext cx="8210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400" b="1">
                <a:latin typeface="Gill Sans MT"/>
                <a:cs typeface="Arial"/>
              </a:rPr>
              <a:t>Diary Dates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7850D0-8895-6213-D292-DCCE98C55E97}"/>
              </a:ext>
            </a:extLst>
          </p:cNvPr>
          <p:cNvSpPr txBox="1">
            <a:spLocks/>
          </p:cNvSpPr>
          <p:nvPr/>
        </p:nvSpPr>
        <p:spPr>
          <a:xfrm>
            <a:off x="826866" y="1982663"/>
            <a:ext cx="10538268" cy="2456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>
                <a:latin typeface="Gill Sans MT"/>
                <a:cs typeface="Arial"/>
              </a:rPr>
              <a:t>Membership Meet Ups: </a:t>
            </a:r>
            <a:r>
              <a:rPr lang="en-US" sz="3600" dirty="0">
                <a:latin typeface="Gill Sans MT"/>
                <a:cs typeface="Arial"/>
              </a:rPr>
              <a:t/>
            </a:r>
            <a:br>
              <a:rPr lang="en-US" sz="3600" dirty="0">
                <a:latin typeface="Gill Sans MT"/>
                <a:cs typeface="Arial"/>
              </a:rPr>
            </a:br>
            <a:r>
              <a:rPr lang="en-US" sz="2800" dirty="0" smtClean="0">
                <a:latin typeface="Gill Sans MT"/>
                <a:cs typeface="Arial"/>
              </a:rPr>
              <a:t>Midlands </a:t>
            </a:r>
            <a:r>
              <a:rPr lang="en-US" sz="2800" dirty="0">
                <a:latin typeface="Gill Sans MT"/>
                <a:cs typeface="Arial"/>
              </a:rPr>
              <a:t>- 30th Nov – National Memorial </a:t>
            </a:r>
            <a:r>
              <a:rPr lang="en-US" sz="2800" dirty="0" smtClean="0">
                <a:latin typeface="Gill Sans MT"/>
                <a:cs typeface="Arial"/>
              </a:rPr>
              <a:t>Arboretum</a:t>
            </a:r>
            <a:endParaRPr lang="en-US" sz="2800" dirty="0">
              <a:latin typeface="Gill Sans M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60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9B265-2C1D-6689-0E43-26DABCEB90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>
                <a:latin typeface="Gill Sans MT"/>
              </a:rPr>
              <a:t>Developing our Organisational Strategy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15E3C-BEB6-5FE6-F594-BC43D29213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The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process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of agreeing an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intense focus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on a small number of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long-term priorities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that allow us to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realise our mission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and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deliver value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257A7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to the armed forces community in a crowded landscape</a:t>
            </a:r>
            <a:endParaRPr lang="en-GB" sz="2400" b="0"/>
          </a:p>
          <a:p>
            <a:r>
              <a:rPr lang="en-GB" sz="2000"/>
              <a:t/>
            </a:r>
            <a:br>
              <a:rPr lang="en-GB" sz="2000"/>
            </a:br>
            <a:r>
              <a:rPr lang="en-GB" sz="2000"/>
              <a:t>RBL is developing a new 10-year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To ensure RBL is fit for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Influenced by RBL’s many stakeholders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Developments presented to County Chairs </a:t>
            </a:r>
            <a:br>
              <a:rPr lang="en-GB" sz="2000" b="0"/>
            </a:br>
            <a:r>
              <a:rPr lang="en-GB" sz="2000" b="0"/>
              <a:t>in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Formally presented at Annual Conference 2025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E1F4AB-C9D8-04E6-90FD-C3C21117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33" y="3364832"/>
            <a:ext cx="6010380" cy="15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6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8FB419-1AD1-2746-B52E-081822963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GB" sz="2400">
                <a:latin typeface="Gill Sans MT"/>
              </a:rPr>
              <a:t>The outputs the strategy work will provide:</a:t>
            </a:r>
            <a:endParaRPr lang="en-GB" sz="2400" b="0">
              <a:latin typeface="Gill Sans MT"/>
            </a:endParaRPr>
          </a:p>
          <a:p>
            <a:pPr fontAlgn="base"/>
            <a:r>
              <a:rPr lang="en-GB" sz="2400" b="0">
                <a:latin typeface="Gill Sans MT"/>
              </a:rPr>
              <a:t>A statement of RBL’s </a:t>
            </a:r>
            <a:r>
              <a:rPr lang="en-GB" sz="2400">
                <a:latin typeface="Gill Sans MT"/>
              </a:rPr>
              <a:t>purpose, vision, mission and values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>
                <a:latin typeface="Gill Sans MT"/>
              </a:rPr>
              <a:t>An assessment of RBL’s </a:t>
            </a:r>
            <a:r>
              <a:rPr lang="en-GB" sz="2400">
                <a:latin typeface="Gill Sans MT"/>
              </a:rPr>
              <a:t>current capabilities and gaps </a:t>
            </a:r>
            <a:r>
              <a:rPr lang="en-GB" sz="2400" b="0">
                <a:latin typeface="Gill Sans MT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>
                <a:latin typeface="Gill Sans MT"/>
              </a:rPr>
              <a:t>A 10-year strategy document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>
                <a:latin typeface="Gill Sans MT"/>
              </a:rPr>
              <a:t>A financial model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>
                <a:latin typeface="Gill Sans MT"/>
              </a:rPr>
              <a:t>Agreed </a:t>
            </a:r>
            <a:r>
              <a:rPr lang="en-GB" sz="2400">
                <a:latin typeface="Gill Sans MT"/>
              </a:rPr>
              <a:t>strategic goals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>
                <a:latin typeface="Gill Sans MT"/>
              </a:rPr>
              <a:t>Key performance indicators </a:t>
            </a:r>
            <a:r>
              <a:rPr lang="en-GB" sz="2400" b="0">
                <a:latin typeface="Gill Sans MT"/>
              </a:rPr>
              <a:t>(KPIs) to evaluate impact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>
                <a:latin typeface="Gill Sans MT"/>
              </a:rPr>
              <a:t>Business and people plans to support the delivery of the strategy</a:t>
            </a:r>
            <a:endParaRPr lang="en-GB" sz="2400" b="0" i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5661C-E20F-A844-8A10-A33AFDF65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Strategy: What we’ll deliver</a:t>
            </a:r>
          </a:p>
        </p:txBody>
      </p:sp>
    </p:spTree>
    <p:extLst>
      <p:ext uri="{BB962C8B-B14F-4D97-AF65-F5344CB8AC3E}">
        <p14:creationId xmlns:p14="http://schemas.microsoft.com/office/powerpoint/2010/main" val="190387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86AD8-CA2C-89B7-EC80-71517E044E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/>
              <a:t>The strategy must be informed by the current and future needs of the Armed Forces community.</a:t>
            </a:r>
          </a:p>
          <a:p>
            <a:pPr>
              <a:lnSpc>
                <a:spcPct val="100000"/>
              </a:lnSpc>
            </a:pPr>
            <a:r>
              <a:rPr lang="en-GB" sz="2400" b="0"/>
              <a:t>Make your voices heard</a:t>
            </a:r>
          </a:p>
          <a:p>
            <a:pPr>
              <a:lnSpc>
                <a:spcPct val="100000"/>
              </a:lnSpc>
            </a:pPr>
            <a:r>
              <a:rPr lang="en-GB" sz="2400" b="0"/>
              <a:t>Ensure members know we’re developing a new strategy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0"/>
          </a:p>
          <a:p>
            <a:pPr marL="0" indent="0">
              <a:lnSpc>
                <a:spcPct val="100000"/>
              </a:lnSpc>
              <a:buNone/>
            </a:pPr>
            <a:r>
              <a:rPr lang="en-GB" sz="2400"/>
              <a:t>A member survey will go live in late September to enable all members to share their thoughts and help shape the strategy.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4D4E9-56F3-6B85-1CCD-3CBEBCA33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Strategy: How you can help</a:t>
            </a:r>
          </a:p>
        </p:txBody>
      </p:sp>
    </p:spTree>
    <p:extLst>
      <p:ext uri="{BB962C8B-B14F-4D97-AF65-F5344CB8AC3E}">
        <p14:creationId xmlns:p14="http://schemas.microsoft.com/office/powerpoint/2010/main" val="135374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C285F3-1946-F672-7828-2D0CE70B64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Chief of Staff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1E1D2-E0F9-ADF0-BFCB-00CAD845A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3642" y="1466850"/>
            <a:ext cx="8146673" cy="4248150"/>
          </a:xfrm>
        </p:spPr>
        <p:txBody>
          <a:bodyPr>
            <a:normAutofit fontScale="92500" lnSpcReduction="20000"/>
          </a:bodyPr>
          <a:lstStyle/>
          <a:p>
            <a:r>
              <a:rPr lang="en-GB" sz="2400"/>
              <a:t>Colonel (retd) Clare Waterworth MBE introduced herself and her role at RBL: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/>
              <a:t>Joined RBL straight after leaving the army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/>
              <a:t>30 years’ regular service, serving across the world, living in military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/>
              <a:t>Last role in welfare support at MoD, knows her way around Whitehall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/>
              <a:t>Will be running RBL’s 2024/5 elections, and is leading RBL’s strategy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/>
              <a:t>Approach to strategy will mean regular consulting, engagement and input from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/>
              <a:t>Honoured to join RBL – please invite her to visit your branches and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4" name="Picture 3" descr="A person in a military uniform&#10;&#10;Description automatically generated">
            <a:extLst>
              <a:ext uri="{FF2B5EF4-FFF2-40B4-BE49-F238E27FC236}">
                <a16:creationId xmlns:a16="http://schemas.microsoft.com/office/drawing/2014/main" id="{1133D2F6-123D-BDFB-9CD4-ED80DC3A7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"/>
          <a:stretch/>
        </p:blipFill>
        <p:spPr>
          <a:xfrm>
            <a:off x="329866" y="1466851"/>
            <a:ext cx="3092881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42AFD-576E-6910-87A0-B0C0B8503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368" y="1314450"/>
            <a:ext cx="11448632" cy="4220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/>
              <a:t>To inform the strategy development, County Chairs took part in breakout sessions to identify RBL’s:</a:t>
            </a:r>
          </a:p>
          <a:p>
            <a:pPr lvl="1"/>
            <a:r>
              <a:rPr lang="en-GB" sz="2400"/>
              <a:t>Strengths</a:t>
            </a:r>
            <a:r>
              <a:rPr lang="en-GB" sz="2400" b="0"/>
              <a:t> – positive tangible and intangible attributes, internal to an organisation and within the organisation’s control</a:t>
            </a:r>
          </a:p>
          <a:p>
            <a:pPr lvl="1"/>
            <a:r>
              <a:rPr lang="en-GB" sz="2400"/>
              <a:t>Weaknesses</a:t>
            </a:r>
            <a:r>
              <a:rPr lang="en-GB" sz="2400" b="0"/>
              <a:t> – internal factors within an organisation’s control that detract from the organisation’s ability to attain the desired goal</a:t>
            </a:r>
          </a:p>
          <a:p>
            <a:pPr lvl="1"/>
            <a:r>
              <a:rPr lang="en-GB" sz="2400"/>
              <a:t>Opportunities</a:t>
            </a:r>
            <a:r>
              <a:rPr lang="en-GB" sz="2400" b="0"/>
              <a:t> – external attractive factors that represent the reason for an organisation to exist and develop. What opportunities exist in the environment which will propel the organisation?</a:t>
            </a:r>
          </a:p>
          <a:p>
            <a:pPr lvl="1"/>
            <a:r>
              <a:rPr lang="en-GB" sz="2400"/>
              <a:t>Threats</a:t>
            </a:r>
            <a:r>
              <a:rPr lang="en-GB" sz="2400" b="0"/>
              <a:t> – external factors beyond the organisation’s control which could place the organisation’s mission or operation at risk</a:t>
            </a:r>
          </a:p>
          <a:p>
            <a:pPr marL="457200" lvl="1" indent="0">
              <a:buNone/>
            </a:pPr>
            <a:endParaRPr lang="en-GB" sz="2000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32A9D-3373-5B2E-31F6-249949EA9B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Gill Sans MT"/>
              </a:rPr>
              <a:t>RBL SWOT Analysis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0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3EB301-CD3D-EE61-5395-3B9E2A6E9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SWOT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B7CFA-A954-9076-1983-76BCA333A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684" y="1413685"/>
            <a:ext cx="5724316" cy="4367022"/>
          </a:xfrm>
        </p:spPr>
        <p:txBody>
          <a:bodyPr>
            <a:normAutofit lnSpcReduction="10000"/>
          </a:bodyPr>
          <a:lstStyle/>
          <a:p>
            <a:r>
              <a:rPr lang="en-GB" sz="2200"/>
              <a:t>Key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Strong lobbying and campaigning ability -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100 years of reputation, respect – the poppy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Royal patronage, prestige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Passionate membership, supporters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/>
          </a:p>
          <a:p>
            <a:r>
              <a:rPr lang="en-GB" sz="2200"/>
              <a:t>Key 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Communication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Large org. size – reaction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Lack of coherent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Aging volunteers, membership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E8E01AE-9FEF-860B-690D-0A3B10D9F31A}"/>
              </a:ext>
            </a:extLst>
          </p:cNvPr>
          <p:cNvSpPr txBox="1">
            <a:spLocks/>
          </p:cNvSpPr>
          <p:nvPr/>
        </p:nvSpPr>
        <p:spPr>
          <a:xfrm>
            <a:off x="6149165" y="1424318"/>
            <a:ext cx="5724316" cy="4367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Camaraderie – knowing what it means to 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Our dedicated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Strong fundraising 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Branches embedded in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  <a:p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Bureaucracy</a:t>
            </a:r>
            <a:r>
              <a:rPr lang="en-GB" sz="20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Armed Forces not understanding RBL’s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Staff turnover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Perception RBL is only there in November</a:t>
            </a:r>
          </a:p>
        </p:txBody>
      </p:sp>
    </p:spTree>
    <p:extLst>
      <p:ext uri="{BB962C8B-B14F-4D97-AF65-F5344CB8AC3E}">
        <p14:creationId xmlns:p14="http://schemas.microsoft.com/office/powerpoint/2010/main" val="216983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3EB301-CD3D-EE61-5395-3B9E2A6E9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SWOT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B7CFA-A954-9076-1983-76BCA333A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684" y="1202265"/>
            <a:ext cx="5724316" cy="4508648"/>
          </a:xfrm>
        </p:spPr>
        <p:txBody>
          <a:bodyPr>
            <a:normAutofit/>
          </a:bodyPr>
          <a:lstStyle/>
          <a:p>
            <a:r>
              <a:rPr lang="en-GB" sz="2200"/>
              <a:t>Key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Engagement - with Armed Forces and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Youth affiliations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Data insights – identify priorities and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Utilising skills/knowledge of membership</a:t>
            </a:r>
          </a:p>
          <a:p>
            <a:endParaRPr lang="en-GB" sz="2000"/>
          </a:p>
          <a:p>
            <a:r>
              <a:rPr lang="en-GB" sz="2200"/>
              <a:t>Key 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Lack of single focus or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Aging and declining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Shrinking veteran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/>
              <a:t>Regulatory environment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C1BAAF-E2DD-40F4-67B3-383887DEC0EA}"/>
              </a:ext>
            </a:extLst>
          </p:cNvPr>
          <p:cNvSpPr txBox="1">
            <a:spLocks/>
          </p:cNvSpPr>
          <p:nvPr/>
        </p:nvSpPr>
        <p:spPr>
          <a:xfrm>
            <a:off x="6166336" y="1219849"/>
            <a:ext cx="5724316" cy="4591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1" kern="1200">
                <a:solidFill>
                  <a:srgbClr val="0257A7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00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Communication, marketing – storytelling,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Unlocking of branch funds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Sharing best practice between branches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Act as a conduit for all military charities</a:t>
            </a:r>
          </a:p>
          <a:p>
            <a:endParaRPr lang="en-GB" sz="2000"/>
          </a:p>
          <a:p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Public perception – public unaware of what we do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Misrepresentation/misinformation about RBL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Other armed forces charities moving in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Staying relevant – 100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/>
          </a:p>
        </p:txBody>
      </p:sp>
    </p:spTree>
    <p:extLst>
      <p:ext uri="{BB962C8B-B14F-4D97-AF65-F5344CB8AC3E}">
        <p14:creationId xmlns:p14="http://schemas.microsoft.com/office/powerpoint/2010/main" val="343302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36C9D-A373-021E-53B7-C557B3A66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0126" y="1314449"/>
            <a:ext cx="7190873" cy="4380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The Newport Agreement was introduced by Emma Cox, Women’s Section MC Rep, and Liz Butler, Trustee:</a:t>
            </a:r>
          </a:p>
          <a:p>
            <a:r>
              <a:rPr lang="en-GB" sz="2000" b="0"/>
              <a:t>Developed by representatives of the Board of Trustees, Membership Council and Executive Board</a:t>
            </a:r>
          </a:p>
          <a:p>
            <a:r>
              <a:rPr lang="en-GB" sz="2000" b="0"/>
              <a:t>Sets standards and commitments for how to work together</a:t>
            </a:r>
          </a:p>
          <a:p>
            <a:r>
              <a:rPr lang="en-GB" sz="2000" b="0"/>
              <a:t>RBL’s version of the Nolan Principles (Seven Principles of Public Life which apply to anyone who works as a public office holder)</a:t>
            </a:r>
          </a:p>
          <a:p>
            <a:r>
              <a:rPr lang="en-GB" sz="2000" b="0"/>
              <a:t>County Chairs were asked to read the agreement, to discuss it in groups, and feed back their thoughts on how to implement it. 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/>
              <a:t>Further detail on the agreement and how it will be implemented will be communicated in due course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4C5F2-A85B-0AA6-F79F-4282C2B9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The Newport Agreement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8D6CC-0A33-1ABE-508E-76A7A8CFA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6" y="1894472"/>
            <a:ext cx="4117474" cy="30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3204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">
  <a:themeElements>
    <a:clrScheme name="RBL slide on Blue">
      <a:dk1>
        <a:srgbClr val="FDFFFE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12583"/>
      </a:hlink>
      <a:folHlink>
        <a:srgbClr val="31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 Slide">
  <a:themeElements>
    <a:clrScheme name="RBL slide on Blue">
      <a:dk1>
        <a:srgbClr val="FDFFFE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12583"/>
      </a:hlink>
      <a:folHlink>
        <a:srgbClr val="31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w plain colour background_white">
  <a:themeElements>
    <a:clrScheme name="RBL slide on white">
      <a:dk1>
        <a:srgbClr val="0056A6"/>
      </a:dk1>
      <a:lt1>
        <a:srgbClr val="FFFFFF"/>
      </a:lt1>
      <a:dk2>
        <a:srgbClr val="31258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56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257A7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w plain colour background_blue">
  <a:themeElements>
    <a:clrScheme name="RBL slide on white">
      <a:dk1>
        <a:srgbClr val="0056A6"/>
      </a:dk1>
      <a:lt1>
        <a:srgbClr val="FFFFFF"/>
      </a:lt1>
      <a:dk2>
        <a:srgbClr val="31258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56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257A7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w plain colour background_white_no logo">
  <a:themeElements>
    <a:clrScheme name="RBL slide on white">
      <a:dk1>
        <a:srgbClr val="0056A6"/>
      </a:dk1>
      <a:lt1>
        <a:srgbClr val="FFFFFF"/>
      </a:lt1>
      <a:dk2>
        <a:srgbClr val="31258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56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257A7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New plain colour background_white">
  <a:themeElements>
    <a:clrScheme name="RBL slide on white">
      <a:dk1>
        <a:srgbClr val="0056A6"/>
      </a:dk1>
      <a:lt1>
        <a:srgbClr val="FFFFFF"/>
      </a:lt1>
      <a:dk2>
        <a:srgbClr val="31258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56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257A7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ew plain colour background_red">
  <a:themeElements>
    <a:clrScheme name="RBL slide on white">
      <a:dk1>
        <a:srgbClr val="0056A6"/>
      </a:dk1>
      <a:lt1>
        <a:srgbClr val="FFFFFF"/>
      </a:lt1>
      <a:dk2>
        <a:srgbClr val="31258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56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257A7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_032_RBL_PowerPoint_Template_2021_GillSans_V1 (003) - Copy" id="{314C8632-A008-4EE7-BA12-27CA7D7CF6F9}" vid="{BBB09AB4-FDE8-45E0-9A3F-46B1E9BE130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BB171EBC56F41A85BAD179625FD16" ma:contentTypeVersion="16" ma:contentTypeDescription="Create a new document." ma:contentTypeScope="" ma:versionID="e27bc48fb6fd1f9408cfa4012077ba8f">
  <xsd:schema xmlns:xsd="http://www.w3.org/2001/XMLSchema" xmlns:xs="http://www.w3.org/2001/XMLSchema" xmlns:p="http://schemas.microsoft.com/office/2006/metadata/properties" xmlns:ns2="214f8438-ecaf-4fed-84df-9d48fe087325" xmlns:ns3="49315a95-bbca-4680-b5c8-5a30504bda7d" targetNamespace="http://schemas.microsoft.com/office/2006/metadata/properties" ma:root="true" ma:fieldsID="14f227f5e9533df050c15dcfebe12b96" ns2:_="" ns3:_="">
    <xsd:import namespace="214f8438-ecaf-4fed-84df-9d48fe087325"/>
    <xsd:import namespace="49315a95-bbca-4680-b5c8-5a30504bd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SinglePointof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f8438-ecaf-4fed-84df-9d48fe0873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38458d9-2b08-4572-b98f-3c035c1d4d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inglePointofContact" ma:index="23" nillable="true" ma:displayName="Single Point of Contact" ma:format="Dropdown" ma:internalName="SinglePointofContac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15a95-bbca-4680-b5c8-5a30504bd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648517a-4fa8-4e8b-aa00-53b7bc79605b}" ma:internalName="TaxCatchAll" ma:showField="CatchAllData" ma:web="49315a95-bbca-4680-b5c8-5a30504bd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4f8438-ecaf-4fed-84df-9d48fe087325">
      <Terms xmlns="http://schemas.microsoft.com/office/infopath/2007/PartnerControls"/>
    </lcf76f155ced4ddcb4097134ff3c332f>
    <TaxCatchAll xmlns="49315a95-bbca-4680-b5c8-5a30504bda7d" xsi:nil="true"/>
    <SharedWithUsers xmlns="49315a95-bbca-4680-b5c8-5a30504bda7d">
      <UserInfo>
        <DisplayName>Jason Coward</DisplayName>
        <AccountId>90</AccountId>
        <AccountType/>
      </UserInfo>
      <UserInfo>
        <DisplayName>Charles Byrne</DisplayName>
        <AccountId>27</AccountId>
        <AccountType/>
      </UserInfo>
      <UserInfo>
        <DisplayName>Gary Ryan</DisplayName>
        <AccountId>28</AccountId>
        <AccountType/>
      </UserInfo>
      <UserInfo>
        <DisplayName>Janet Talman</DisplayName>
        <AccountId>30</AccountId>
        <AccountType/>
      </UserInfo>
      <UserInfo>
        <DisplayName>Martin Dove</DisplayName>
        <AccountId>29</AccountId>
        <AccountType/>
      </UserInfo>
      <UserInfo>
        <DisplayName>Gail Walters</DisplayName>
        <AccountId>43</AccountId>
        <AccountType/>
      </UserInfo>
      <UserInfo>
        <DisplayName>Alison Bunn</DisplayName>
        <AccountId>77</AccountId>
        <AccountType/>
      </UserInfo>
      <UserInfo>
        <DisplayName>Susan Marmito</DisplayName>
        <AccountId>13</AccountId>
        <AccountType/>
      </UserInfo>
      <UserInfo>
        <DisplayName>Lisa Sinclair</DisplayName>
        <AccountId>7</AccountId>
        <AccountType/>
      </UserInfo>
      <UserInfo>
        <DisplayName>Rebecca Warren</DisplayName>
        <AccountId>82</AccountId>
        <AccountType/>
      </UserInfo>
      <UserInfo>
        <DisplayName>Gabriella Cohen</DisplayName>
        <AccountId>49</AccountId>
        <AccountType/>
      </UserInfo>
      <UserInfo>
        <DisplayName>Emma Stevenson</DisplayName>
        <AccountId>135</AccountId>
        <AccountType/>
      </UserInfo>
      <UserInfo>
        <DisplayName>Chloe Welford</DisplayName>
        <AccountId>236</AccountId>
        <AccountType/>
      </UserInfo>
      <UserInfo>
        <DisplayName>Internal Communication Members</DisplayName>
        <AccountId>8</AccountId>
        <AccountType/>
      </UserInfo>
      <UserInfo>
        <DisplayName>Nadine Sergeant</DisplayName>
        <AccountId>70</AccountId>
        <AccountType/>
      </UserInfo>
      <UserInfo>
        <DisplayName>Antony Baines</DisplayName>
        <AccountId>35</AccountId>
        <AccountType/>
      </UserInfo>
      <UserInfo>
        <DisplayName>Jane Brown</DisplayName>
        <AccountId>245</AccountId>
        <AccountType/>
      </UserInfo>
      <UserInfo>
        <DisplayName>Kate Wildman</DisplayName>
        <AccountId>246</AccountId>
        <AccountType/>
      </UserInfo>
      <UserInfo>
        <DisplayName>Issy Beeson</DisplayName>
        <AccountId>146</AccountId>
        <AccountType/>
      </UserInfo>
      <UserInfo>
        <DisplayName>Olivia Brown</DisplayName>
        <AccountId>157</AccountId>
        <AccountType/>
      </UserInfo>
    </SharedWithUsers>
    <SinglePointofContact xmlns="214f8438-ecaf-4fed-84df-9d48fe0873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973C7-CDEC-4373-B0C4-05B46E2626CD}">
  <ds:schemaRefs>
    <ds:schemaRef ds:uri="214f8438-ecaf-4fed-84df-9d48fe087325"/>
    <ds:schemaRef ds:uri="49315a95-bbca-4680-b5c8-5a30504bda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A48045-68F2-4E5A-9347-ACBB93557798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214f8438-ecaf-4fed-84df-9d48fe087325"/>
    <ds:schemaRef ds:uri="http://schemas.microsoft.com/office/infopath/2007/PartnerControls"/>
    <ds:schemaRef ds:uri="http://schemas.microsoft.com/office/2006/documentManagement/types"/>
    <ds:schemaRef ds:uri="49315a95-bbca-4680-b5c8-5a30504bda7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8FBAAB-4628-46EC-AC34-CB0EC96560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1031</Words>
  <Application>Microsoft Office PowerPoint</Application>
  <PresentationFormat>Widescreen</PresentationFormat>
  <Paragraphs>175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Calibri</vt:lpstr>
      <vt:lpstr>Gill Sans MT</vt:lpstr>
      <vt:lpstr>Times New Roman</vt:lpstr>
      <vt:lpstr>Main Title Slide</vt:lpstr>
      <vt:lpstr>Section Divider Slide</vt:lpstr>
      <vt:lpstr>New plain colour background_white</vt:lpstr>
      <vt:lpstr>New plain colour background_blue</vt:lpstr>
      <vt:lpstr>New plain colour background_white_no logo</vt:lpstr>
      <vt:lpstr>1_New plain colour background_white</vt:lpstr>
      <vt:lpstr>New plain colour background_red</vt:lpstr>
      <vt:lpstr>Information from the  Autumn County Chairs Seminar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Taylor</dc:creator>
  <cp:lastModifiedBy>Derbyshire1</cp:lastModifiedBy>
  <cp:revision>5</cp:revision>
  <cp:lastPrinted>2024-07-12T14:39:14Z</cp:lastPrinted>
  <dcterms:created xsi:type="dcterms:W3CDTF">2020-09-09T18:48:19Z</dcterms:created>
  <dcterms:modified xsi:type="dcterms:W3CDTF">2024-09-20T21:40:47Z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0x010100749BB171EBC56F41A85BAD179625FD16</vt:lpwstr>
  </property>
  <property fmtid="{D5CDD505-2E9C-101B-9397-08002B2CF9AE}" pid="3" name="MediaServiceImageTags">
    <vt:lpwstr/>
  </property>
</Properties>
</file>