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3" r:id="rId5"/>
    <p:sldMasterId id="2147483695" r:id="rId6"/>
    <p:sldMasterId id="2147483698" r:id="rId7"/>
    <p:sldMasterId id="2147483700" r:id="rId8"/>
    <p:sldMasterId id="2147483702" r:id="rId9"/>
    <p:sldMasterId id="2147483704" r:id="rId10"/>
    <p:sldMasterId id="2147484061" r:id="rId11"/>
    <p:sldMasterId id="2147484075" r:id="rId12"/>
    <p:sldMasterId id="2147484089" r:id="rId13"/>
    <p:sldMasterId id="2147484102" r:id="rId14"/>
    <p:sldMasterId id="2147484115" r:id="rId15"/>
  </p:sldMasterIdLst>
  <p:notesMasterIdLst>
    <p:notesMasterId r:id="rId30"/>
  </p:notesMasterIdLst>
  <p:handoutMasterIdLst>
    <p:handoutMasterId r:id="rId31"/>
  </p:handoutMasterIdLst>
  <p:sldIdLst>
    <p:sldId id="289" r:id="rId16"/>
    <p:sldId id="318" r:id="rId17"/>
    <p:sldId id="303" r:id="rId18"/>
    <p:sldId id="314" r:id="rId19"/>
    <p:sldId id="421" r:id="rId20"/>
    <p:sldId id="326" r:id="rId21"/>
    <p:sldId id="266" r:id="rId22"/>
    <p:sldId id="419" r:id="rId23"/>
    <p:sldId id="420" r:id="rId24"/>
    <p:sldId id="304" r:id="rId25"/>
    <p:sldId id="305" r:id="rId26"/>
    <p:sldId id="324" r:id="rId27"/>
    <p:sldId id="308" r:id="rId28"/>
    <p:sldId id="325" r:id="rId29"/>
  </p:sldIdLst>
  <p:sldSz cx="21674138" cy="12192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7A7"/>
    <a:srgbClr val="E4221C"/>
    <a:srgbClr val="C0E0F2"/>
    <a:srgbClr val="FCDCDD"/>
    <a:srgbClr val="FCDBDD"/>
    <a:srgbClr val="C0DFF2"/>
    <a:srgbClr val="E5231A"/>
    <a:srgbClr val="CAE1F1"/>
    <a:srgbClr val="01A357"/>
    <a:srgbClr val="82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34BFB-5C56-46BB-B74B-7A2DAA32F510}" v="6" dt="2025-07-10T14:26:26.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95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5C6EF2-9F0E-444F-84B1-22FADD412134}"/>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a:extLst>
              <a:ext uri="{FF2B5EF4-FFF2-40B4-BE49-F238E27FC236}">
                <a16:creationId xmlns:a16="http://schemas.microsoft.com/office/drawing/2014/main" id="{3D445546-E623-9E43-969D-5160BB11C6A2}"/>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902AE380-CD66-2E4D-92DE-AA25F38E6D3F}" type="datetimeFigureOut">
              <a:rPr lang="en-US" smtClean="0"/>
              <a:t>7/18/2025</a:t>
            </a:fld>
            <a:endParaRPr lang="en-US"/>
          </a:p>
        </p:txBody>
      </p:sp>
      <p:sp>
        <p:nvSpPr>
          <p:cNvPr id="4" name="Footer Placeholder 3">
            <a:extLst>
              <a:ext uri="{FF2B5EF4-FFF2-40B4-BE49-F238E27FC236}">
                <a16:creationId xmlns:a16="http://schemas.microsoft.com/office/drawing/2014/main" id="{021ADAEA-E839-754D-BB3F-E3098BDA84F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8A6C35E-4D99-9441-83DC-63ED3189426E}"/>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1550D99E-0D60-4E46-ABAA-50A3E3A6F140}" type="slidenum">
              <a:rPr lang="en-US" smtClean="0"/>
              <a:t>‹#›</a:t>
            </a:fld>
            <a:endParaRPr lang="en-US"/>
          </a:p>
        </p:txBody>
      </p:sp>
    </p:spTree>
    <p:extLst>
      <p:ext uri="{BB962C8B-B14F-4D97-AF65-F5344CB8AC3E}">
        <p14:creationId xmlns:p14="http://schemas.microsoft.com/office/powerpoint/2010/main" val="252857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3F1E732D-46D7-3C48-8232-0BD87DB1234D}" type="datetimeFigureOut">
              <a:rPr lang="en-US" smtClean="0"/>
              <a:t>7/18/2025</a:t>
            </a:fld>
            <a:endParaRPr lang="en-US"/>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B6326E87-3B22-2845-919B-4E14D549939D}" type="slidenum">
              <a:rPr lang="en-US" smtClean="0"/>
              <a:t>‹#›</a:t>
            </a:fld>
            <a:endParaRPr lang="en-US"/>
          </a:p>
        </p:txBody>
      </p:sp>
    </p:spTree>
    <p:extLst>
      <p:ext uri="{BB962C8B-B14F-4D97-AF65-F5344CB8AC3E}">
        <p14:creationId xmlns:p14="http://schemas.microsoft.com/office/powerpoint/2010/main" val="293683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this is not an exhaustive list – there is no list of what we can and cannot do.  We work on need and trying to support someone to live a fulfilled life.  We seek to understand what is needed and why and look to support with it.  There is no need to get into weeds of financial eligibility criteria here.  If you do touch on that, just discuss how we work with beneficiaries to help them meet their own needs. Sometimes people cannot do this without some financial support. When that is needed, we are here to provide it. </a:t>
            </a:r>
          </a:p>
        </p:txBody>
      </p:sp>
      <p:sp>
        <p:nvSpPr>
          <p:cNvPr id="4" name="Slide Number Placeholder 3"/>
          <p:cNvSpPr>
            <a:spLocks noGrp="1"/>
          </p:cNvSpPr>
          <p:nvPr>
            <p:ph type="sldNum" sz="quarter" idx="5"/>
          </p:nvPr>
        </p:nvSpPr>
        <p:spPr/>
        <p:txBody>
          <a:bodyPr/>
          <a:lstStyle/>
          <a:p>
            <a:fld id="{53475774-B42A-4E6F-9C47-6A96189A3AE3}" type="slidenum">
              <a:rPr lang="en-GB" smtClean="0"/>
              <a:t>8</a:t>
            </a:fld>
            <a:endParaRPr lang="en-GB"/>
          </a:p>
        </p:txBody>
      </p:sp>
    </p:spTree>
    <p:extLst>
      <p:ext uri="{BB962C8B-B14F-4D97-AF65-F5344CB8AC3E}">
        <p14:creationId xmlns:p14="http://schemas.microsoft.com/office/powerpoint/2010/main" val="174851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Slide_blu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425F5-E83C-8E43-B824-29CB7697B4FA}"/>
              </a:ext>
            </a:extLst>
          </p:cNvPr>
          <p:cNvSpPr>
            <a:spLocks noGrp="1"/>
          </p:cNvSpPr>
          <p:nvPr>
            <p:ph type="title" hasCustomPrompt="1"/>
          </p:nvPr>
        </p:nvSpPr>
        <p:spPr>
          <a:xfrm>
            <a:off x="3010300" y="4848732"/>
            <a:ext cx="15653544" cy="2494537"/>
          </a:xfrm>
        </p:spPr>
        <p:txBody>
          <a:bodyPr/>
          <a:lstStyle/>
          <a:p>
            <a:r>
              <a:rPr lang="en-GB"/>
              <a:t>A centred section divider title</a:t>
            </a:r>
            <a:br>
              <a:rPr lang="en-GB"/>
            </a:br>
            <a:r>
              <a:rPr lang="en-GB"/>
              <a:t>goes here</a:t>
            </a:r>
            <a:endParaRPr lang="en-US"/>
          </a:p>
        </p:txBody>
      </p:sp>
    </p:spTree>
    <p:extLst>
      <p:ext uri="{BB962C8B-B14F-4D97-AF65-F5344CB8AC3E}">
        <p14:creationId xmlns:p14="http://schemas.microsoft.com/office/powerpoint/2010/main" val="96777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842381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403145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5636670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7297076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2719225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042412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4280751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3830288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9041840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7570693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_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FE5887-D2B1-4D47-9D3C-04179EE71A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21674141" cy="12192002"/>
          </a:xfrm>
          <a:prstGeom prst="rect">
            <a:avLst/>
          </a:prstGeom>
        </p:spPr>
      </p:pic>
      <p:sp>
        <p:nvSpPr>
          <p:cNvPr id="10" name="Title 1">
            <a:extLst>
              <a:ext uri="{FF2B5EF4-FFF2-40B4-BE49-F238E27FC236}">
                <a16:creationId xmlns:a16="http://schemas.microsoft.com/office/drawing/2014/main" id="{300425F5-E83C-8E43-B824-29CB7697B4FA}"/>
              </a:ext>
            </a:extLst>
          </p:cNvPr>
          <p:cNvSpPr>
            <a:spLocks noGrp="1"/>
          </p:cNvSpPr>
          <p:nvPr>
            <p:ph type="title" hasCustomPrompt="1"/>
          </p:nvPr>
        </p:nvSpPr>
        <p:spPr>
          <a:xfrm>
            <a:off x="3010300" y="4848732"/>
            <a:ext cx="15653544" cy="2494537"/>
          </a:xfrm>
        </p:spPr>
        <p:txBody>
          <a:bodyPr/>
          <a:lstStyle/>
          <a:p>
            <a:r>
              <a:rPr lang="en-GB"/>
              <a:t>A centred section divider title</a:t>
            </a:r>
            <a:br>
              <a:rPr lang="en-GB"/>
            </a:br>
            <a:r>
              <a:rPr lang="en-GB"/>
              <a:t>goes here</a:t>
            </a:r>
            <a:endParaRPr lang="en-US"/>
          </a:p>
        </p:txBody>
      </p:sp>
    </p:spTree>
    <p:extLst>
      <p:ext uri="{BB962C8B-B14F-4D97-AF65-F5344CB8AC3E}">
        <p14:creationId xmlns:p14="http://schemas.microsoft.com/office/powerpoint/2010/main" val="3041052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Title Slide_re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34FA4E-EDEE-E940-B486-C860C4ACE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4138" cy="12192000"/>
          </a:xfrm>
          <a:prstGeom prst="rect">
            <a:avLst/>
          </a:prstGeom>
        </p:spPr>
      </p:pic>
      <p:sp>
        <p:nvSpPr>
          <p:cNvPr id="15" name="Title 1">
            <a:extLst>
              <a:ext uri="{FF2B5EF4-FFF2-40B4-BE49-F238E27FC236}">
                <a16:creationId xmlns:a16="http://schemas.microsoft.com/office/drawing/2014/main" id="{90972A45-4C6A-0044-9605-63745C94AD67}"/>
              </a:ext>
            </a:extLst>
          </p:cNvPr>
          <p:cNvSpPr>
            <a:spLocks noGrp="1"/>
          </p:cNvSpPr>
          <p:nvPr>
            <p:ph type="title" hasCustomPrompt="1"/>
          </p:nvPr>
        </p:nvSpPr>
        <p:spPr>
          <a:xfrm>
            <a:off x="3537043" y="2888828"/>
            <a:ext cx="14595301" cy="2356556"/>
          </a:xfrm>
        </p:spPr>
        <p:txBody>
          <a:bodyPr/>
          <a:lstStyle/>
          <a:p>
            <a:r>
              <a:rPr lang="en-GB"/>
              <a:t>Presentation title goes here</a:t>
            </a:r>
            <a:br>
              <a:rPr lang="en-GB"/>
            </a:br>
            <a:r>
              <a:rPr lang="en-GB"/>
              <a:t>second line</a:t>
            </a:r>
            <a:endParaRPr lang="en-US"/>
          </a:p>
        </p:txBody>
      </p:sp>
    </p:spTree>
    <p:extLst>
      <p:ext uri="{BB962C8B-B14F-4D97-AF65-F5344CB8AC3E}">
        <p14:creationId xmlns:p14="http://schemas.microsoft.com/office/powerpoint/2010/main" val="296479153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0967856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0358595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759950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3102631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8664522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5855621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63511909"/>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4980011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0329862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plain colour background_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7552267"/>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176355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92892109"/>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0143555"/>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Divider Slide_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FE5887-D2B1-4D47-9D3C-04179EE71A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21674141" cy="12192002"/>
          </a:xfrm>
          <a:prstGeom prst="rect">
            <a:avLst/>
          </a:prstGeom>
        </p:spPr>
      </p:pic>
      <p:sp>
        <p:nvSpPr>
          <p:cNvPr id="10" name="Title 1">
            <a:extLst>
              <a:ext uri="{FF2B5EF4-FFF2-40B4-BE49-F238E27FC236}">
                <a16:creationId xmlns:a16="http://schemas.microsoft.com/office/drawing/2014/main" id="{300425F5-E83C-8E43-B824-29CB7697B4FA}"/>
              </a:ext>
            </a:extLst>
          </p:cNvPr>
          <p:cNvSpPr>
            <a:spLocks noGrp="1"/>
          </p:cNvSpPr>
          <p:nvPr>
            <p:ph type="title" hasCustomPrompt="1"/>
          </p:nvPr>
        </p:nvSpPr>
        <p:spPr>
          <a:xfrm>
            <a:off x="3010300" y="4848732"/>
            <a:ext cx="15653544" cy="2494537"/>
          </a:xfrm>
        </p:spPr>
        <p:txBody>
          <a:bodyPr/>
          <a:lstStyle/>
          <a:p>
            <a:r>
              <a:rPr lang="en-GB"/>
              <a:t>A centred section divider title</a:t>
            </a:r>
            <a:br>
              <a:rPr lang="en-GB"/>
            </a:br>
            <a:r>
              <a:rPr lang="en-GB"/>
              <a:t>goes here</a:t>
            </a:r>
            <a:endParaRPr lang="en-US"/>
          </a:p>
        </p:txBody>
      </p:sp>
    </p:spTree>
    <p:extLst>
      <p:ext uri="{BB962C8B-B14F-4D97-AF65-F5344CB8AC3E}">
        <p14:creationId xmlns:p14="http://schemas.microsoft.com/office/powerpoint/2010/main" val="2228452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02181806"/>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7675919"/>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84621455"/>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85333489"/>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35130755"/>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7990477"/>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995562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plain colour background_re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7552267"/>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3542133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36490367"/>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1776998"/>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23966448"/>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99176340"/>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ew plain colour background_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7552267"/>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3441155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Heading, 1 image, 1 text box">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2473677" y="2767630"/>
            <a:ext cx="8022029" cy="6816597"/>
          </a:xfrm>
          <a:prstGeom prst="rect">
            <a:avLst/>
          </a:prstGeom>
          <a:solidFill>
            <a:schemeClr val="bg1">
              <a:lumMod val="85000"/>
            </a:schemeClr>
          </a:solidFill>
          <a:ln w="12700">
            <a:noFill/>
          </a:ln>
        </p:spPr>
        <p:txBody>
          <a:bodyPr/>
          <a:lstStyle>
            <a:lvl1pPr marL="0" indent="0" algn="ctr">
              <a:buNone/>
              <a:defRPr/>
            </a:lvl1pPr>
          </a:lstStyle>
          <a:p>
            <a:pPr lvl="0"/>
            <a:r>
              <a:rPr lang="en-US" noProof="0"/>
              <a:t>Click icon to add picture</a:t>
            </a:r>
            <a:endParaRPr lang="en-GB" noProof="0"/>
          </a:p>
        </p:txBody>
      </p:sp>
      <p:sp>
        <p:nvSpPr>
          <p:cNvPr id="11" name="Title 1"/>
          <p:cNvSpPr>
            <a:spLocks noGrp="1"/>
          </p:cNvSpPr>
          <p:nvPr>
            <p:ph type="ctrTitle" hasCustomPrompt="1"/>
          </p:nvPr>
        </p:nvSpPr>
        <p:spPr>
          <a:xfrm>
            <a:off x="2473677" y="463374"/>
            <a:ext cx="16726784" cy="1280142"/>
          </a:xfrm>
          <a:prstGeom prst="rect">
            <a:avLst/>
          </a:prstGeom>
        </p:spPr>
        <p:txBody>
          <a:bodyPr anchor="ctr" anchorCtr="0"/>
          <a:lstStyle>
            <a:lvl1pPr>
              <a:defRPr sz="5689" spc="178" baseline="0">
                <a:latin typeface="Arial" panose="020B0604020202020204" pitchFamily="34" charset="0"/>
                <a:cs typeface="Arial" panose="020B0604020202020204" pitchFamily="34" charset="0"/>
              </a:defRPr>
            </a:lvl1pPr>
          </a:lstStyle>
          <a:p>
            <a:r>
              <a:rPr lang="en-US"/>
              <a:t>HEADING GOES HERE</a:t>
            </a:r>
            <a:endParaRPr lang="en-GB"/>
          </a:p>
        </p:txBody>
      </p:sp>
      <p:sp>
        <p:nvSpPr>
          <p:cNvPr id="14" name="Subtitle 2"/>
          <p:cNvSpPr>
            <a:spLocks noGrp="1"/>
          </p:cNvSpPr>
          <p:nvPr>
            <p:ph type="subTitle" idx="1" hasCustomPrompt="1"/>
          </p:nvPr>
        </p:nvSpPr>
        <p:spPr>
          <a:xfrm>
            <a:off x="11178432" y="2767630"/>
            <a:ext cx="8022029" cy="6784754"/>
          </a:xfrm>
          <a:prstGeom prst="rect">
            <a:avLst/>
          </a:prstGeom>
        </p:spPr>
        <p:txBody>
          <a:bodyPr>
            <a:normAutofit/>
          </a:bodyPr>
          <a:lstStyle>
            <a:lvl1pPr marL="0" indent="0" algn="l">
              <a:buNone/>
              <a:defRPr sz="3200" b="0" spc="178" baseline="0">
                <a:solidFill>
                  <a:schemeClr val="tx1"/>
                </a:solidFill>
                <a:latin typeface="Arial" panose="020B0604020202020204" pitchFamily="34" charset="0"/>
                <a:cs typeface="Arial" panose="020B0604020202020204" pitchFamily="34" charset="0"/>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add text here</a:t>
            </a:r>
            <a:endParaRPr lang="en-GB"/>
          </a:p>
        </p:txBody>
      </p:sp>
    </p:spTree>
    <p:extLst>
      <p:ext uri="{BB962C8B-B14F-4D97-AF65-F5344CB8AC3E}">
        <p14:creationId xmlns:p14="http://schemas.microsoft.com/office/powerpoint/2010/main" val="2063817681"/>
      </p:ext>
    </p:extLst>
  </p:cSld>
  <p:clrMapOvr>
    <a:masterClrMapping/>
  </p:clrMapOvr>
  <p:transition spd="slow" advClick="0" advTm="6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Content Slide_no imag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260123" y="220753"/>
            <a:ext cx="4862571" cy="384300"/>
          </a:xfrm>
          <a:prstGeom prst="rect">
            <a:avLst/>
          </a:prstGeom>
        </p:spPr>
        <p:txBody>
          <a:bodyPr/>
          <a:lstStyle>
            <a:lvl1pPr marL="0" indent="0">
              <a:buNone/>
              <a:defRPr sz="1868"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7715238" y="166350"/>
            <a:ext cx="6287760" cy="493092"/>
          </a:xfrm>
          <a:prstGeom prst="rect">
            <a:avLst/>
          </a:prstGeom>
        </p:spPr>
        <p:txBody>
          <a:bodyPr/>
          <a:lstStyle>
            <a:lvl1pPr marL="0" indent="0" algn="ctr">
              <a:buNone/>
              <a:defRPr sz="2133"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8427833" y="11548835"/>
            <a:ext cx="4862571" cy="384300"/>
          </a:xfrm>
          <a:prstGeom prst="rect">
            <a:avLst/>
          </a:prstGeom>
        </p:spPr>
        <p:txBody>
          <a:bodyPr/>
          <a:lstStyle>
            <a:lvl1pPr marL="0" indent="0" algn="ctr">
              <a:buNone/>
              <a:defRPr sz="1868"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16595541" y="212627"/>
            <a:ext cx="4862571" cy="384300"/>
          </a:xfrm>
          <a:prstGeom prst="rect">
            <a:avLst/>
          </a:prstGeom>
        </p:spPr>
        <p:txBody>
          <a:bodyPr/>
          <a:lstStyle>
            <a:lvl1pPr marL="0" indent="0" algn="r">
              <a:buNone/>
              <a:defRPr sz="1868"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6" name="Text Placeholder 8"/>
          <p:cNvSpPr>
            <a:spLocks noGrp="1"/>
          </p:cNvSpPr>
          <p:nvPr>
            <p:ph type="body" sz="quarter" idx="18" hasCustomPrompt="1"/>
          </p:nvPr>
        </p:nvSpPr>
        <p:spPr>
          <a:xfrm>
            <a:off x="628760" y="1394186"/>
            <a:ext cx="20350657" cy="1703664"/>
          </a:xfrm>
          <a:prstGeom prst="rect">
            <a:avLst/>
          </a:prstGeom>
        </p:spPr>
        <p:txBody>
          <a:bodyPr/>
          <a:lstStyle>
            <a:lvl1pPr marL="0" indent="0" algn="l">
              <a:buNone/>
              <a:defRPr sz="4978" b="1" baseline="0">
                <a:solidFill>
                  <a:srgbClr val="0257A7"/>
                </a:solidFill>
                <a:latin typeface="Arial" panose="020B0604020202020204" pitchFamily="34" charset="0"/>
                <a:cs typeface="Arial" panose="020B0604020202020204" pitchFamily="34" charset="0"/>
              </a:defRPr>
            </a:lvl1pPr>
            <a:lvl2pPr algn="ctr">
              <a:defRPr sz="3733">
                <a:solidFill>
                  <a:srgbClr val="0257A7"/>
                </a:solidFill>
                <a:latin typeface="Arial" panose="020B0604020202020204" pitchFamily="34" charset="0"/>
                <a:cs typeface="Arial" panose="020B0604020202020204" pitchFamily="34" charset="0"/>
              </a:defRPr>
            </a:lvl2pPr>
            <a:lvl3pPr algn="ctr">
              <a:defRPr sz="3733">
                <a:solidFill>
                  <a:srgbClr val="0257A7"/>
                </a:solidFill>
                <a:latin typeface="Arial" panose="020B0604020202020204" pitchFamily="34" charset="0"/>
                <a:cs typeface="Arial" panose="020B0604020202020204" pitchFamily="34" charset="0"/>
              </a:defRPr>
            </a:lvl3pPr>
            <a:lvl4pPr algn="ctr">
              <a:defRPr sz="3733">
                <a:solidFill>
                  <a:srgbClr val="0257A7"/>
                </a:solidFill>
                <a:latin typeface="Arial" panose="020B0604020202020204" pitchFamily="34" charset="0"/>
                <a:cs typeface="Arial" panose="020B0604020202020204" pitchFamily="34" charset="0"/>
              </a:defRPr>
            </a:lvl4pPr>
            <a:lvl5pPr algn="ctr">
              <a:defRPr sz="3733">
                <a:solidFill>
                  <a:srgbClr val="0257A7"/>
                </a:solidFill>
                <a:latin typeface="Arial" panose="020B0604020202020204" pitchFamily="34" charset="0"/>
                <a:cs typeface="Arial" panose="020B0604020202020204" pitchFamily="34" charset="0"/>
              </a:defRPr>
            </a:lvl5pPr>
          </a:lstStyle>
          <a:p>
            <a:pPr lvl="0"/>
            <a:r>
              <a:rPr lang="en-GB"/>
              <a:t>A 28pt Arial Bold left aligned title would go here, and it can go on to a second line</a:t>
            </a:r>
          </a:p>
        </p:txBody>
      </p:sp>
      <p:sp>
        <p:nvSpPr>
          <p:cNvPr id="9" name="Text Placeholder 8"/>
          <p:cNvSpPr>
            <a:spLocks noGrp="1"/>
          </p:cNvSpPr>
          <p:nvPr>
            <p:ph type="body" sz="quarter" idx="19" hasCustomPrompt="1"/>
          </p:nvPr>
        </p:nvSpPr>
        <p:spPr>
          <a:xfrm>
            <a:off x="628759" y="3832578"/>
            <a:ext cx="20350656" cy="6841173"/>
          </a:xfrm>
          <a:prstGeom prst="rect">
            <a:avLst/>
          </a:prstGeom>
        </p:spPr>
        <p:txBody>
          <a:bodyPr/>
          <a:lstStyle>
            <a:lvl1pPr marL="507967" indent="-507967" algn="l">
              <a:spcAft>
                <a:spcPts val="2133"/>
              </a:spcAft>
              <a:buFont typeface="Arial" panose="020B0604020202020204" pitchFamily="34" charset="0"/>
              <a:buChar char="•"/>
              <a:defRPr sz="3555" baseline="0">
                <a:solidFill>
                  <a:srgbClr val="0257A7"/>
                </a:solidFill>
                <a:latin typeface="Arial" panose="020B0604020202020204" pitchFamily="34" charset="0"/>
                <a:cs typeface="Arial" panose="020B0604020202020204" pitchFamily="34" charset="0"/>
              </a:defRPr>
            </a:lvl1pPr>
            <a:lvl2pPr algn="ctr">
              <a:defRPr sz="3733">
                <a:solidFill>
                  <a:srgbClr val="0257A7"/>
                </a:solidFill>
                <a:latin typeface="Arial" panose="020B0604020202020204" pitchFamily="34" charset="0"/>
                <a:cs typeface="Arial" panose="020B0604020202020204" pitchFamily="34" charset="0"/>
              </a:defRPr>
            </a:lvl2pPr>
            <a:lvl3pPr algn="ctr">
              <a:defRPr sz="3733">
                <a:solidFill>
                  <a:srgbClr val="0257A7"/>
                </a:solidFill>
                <a:latin typeface="Arial" panose="020B0604020202020204" pitchFamily="34" charset="0"/>
                <a:cs typeface="Arial" panose="020B0604020202020204" pitchFamily="34" charset="0"/>
              </a:defRPr>
            </a:lvl3pPr>
            <a:lvl4pPr algn="ctr">
              <a:defRPr sz="3733">
                <a:solidFill>
                  <a:srgbClr val="0257A7"/>
                </a:solidFill>
                <a:latin typeface="Arial" panose="020B0604020202020204" pitchFamily="34" charset="0"/>
                <a:cs typeface="Arial" panose="020B0604020202020204" pitchFamily="34" charset="0"/>
              </a:defRPr>
            </a:lvl4pPr>
            <a:lvl5pPr algn="ctr">
              <a:defRPr sz="3733">
                <a:solidFill>
                  <a:srgbClr val="0257A7"/>
                </a:solidFill>
                <a:latin typeface="Arial" panose="020B0604020202020204" pitchFamily="34" charset="0"/>
                <a:cs typeface="Arial" panose="020B0604020202020204" pitchFamily="34" charset="0"/>
              </a:defRPr>
            </a:lvl5pPr>
          </a:lstStyle>
          <a:p>
            <a:pPr lvl="0"/>
            <a:r>
              <a:rPr lang="en-GB"/>
              <a:t>This slide can be used for a conclusion, a closing slide for the presentation</a:t>
            </a:r>
          </a:p>
          <a:p>
            <a:pPr lvl="0"/>
            <a:r>
              <a:rPr lang="en-GB"/>
              <a:t>Be sure to keep these bullet points simple and relevant</a:t>
            </a:r>
          </a:p>
          <a:p>
            <a:pPr lvl="0"/>
            <a:endParaRPr lang="en-GB"/>
          </a:p>
          <a:p>
            <a:pPr lvl="0"/>
            <a:endParaRPr lang="en-GB"/>
          </a:p>
        </p:txBody>
      </p:sp>
    </p:spTree>
    <p:extLst>
      <p:ext uri="{BB962C8B-B14F-4D97-AF65-F5344CB8AC3E}">
        <p14:creationId xmlns:p14="http://schemas.microsoft.com/office/powerpoint/2010/main" val="3797748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New plain colour background_blu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0"/>
            <a:ext cx="20352627" cy="7552267"/>
          </a:xfrm>
        </p:spPr>
        <p:txBody>
          <a:bodyPr/>
          <a:lstStyle>
            <a:lvl1pPr marL="507978" indent="-507978">
              <a:buFont typeface="Arial" panose="020B0604020202020204" pitchFamily="34" charset="0"/>
              <a:buChar char="•"/>
              <a:defRPr/>
            </a:lvl1pPr>
          </a:lstStyle>
          <a:p>
            <a:pPr lvl="0"/>
            <a:r>
              <a:rPr lang="en-GB" dirty="0"/>
              <a:t>18pt Gill Sans body copy goes here</a:t>
            </a:r>
            <a:endParaRPr lang="en-US" dirty="0"/>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1" y="846668"/>
            <a:ext cx="20353370" cy="1119628"/>
          </a:xfrm>
        </p:spPr>
        <p:txBody>
          <a:bodyPr>
            <a:noAutofit/>
          </a:bodyPr>
          <a:lstStyle>
            <a:lvl1pPr>
              <a:defRPr sz="7822"/>
            </a:lvl1pPr>
            <a:lvl2pPr>
              <a:defRPr sz="4266"/>
            </a:lvl2pPr>
            <a:lvl3pPr>
              <a:defRPr sz="4266"/>
            </a:lvl3pPr>
            <a:lvl4pPr>
              <a:defRPr sz="4266"/>
            </a:lvl4pPr>
            <a:lvl5pPr>
              <a:defRPr sz="4266"/>
            </a:lvl5pPr>
          </a:lstStyle>
          <a:p>
            <a:pPr lvl="0"/>
            <a:r>
              <a:rPr lang="en-GB" dirty="0"/>
              <a:t>44pt Gill Sans title goes here</a:t>
            </a:r>
            <a:endParaRPr lang="en-US" dirty="0"/>
          </a:p>
        </p:txBody>
      </p:sp>
    </p:spTree>
    <p:extLst>
      <p:ext uri="{BB962C8B-B14F-4D97-AF65-F5344CB8AC3E}">
        <p14:creationId xmlns:p14="http://schemas.microsoft.com/office/powerpoint/2010/main" val="421009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43140080"/>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5450607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plain colour background_blu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7552267"/>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2112754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53597266"/>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9147022"/>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3606221"/>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78093561"/>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1868719"/>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1738503"/>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82425626"/>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56135473"/>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31828700"/>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ew plain colour background_re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7552267"/>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126164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plain colour background_white_no log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9008533"/>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4244917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40437275"/>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68161258"/>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91869980"/>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87880852"/>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44189731"/>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8200042"/>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99892547"/>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46050019"/>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46363002"/>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2885255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plain colour background_red_no log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9008533"/>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585461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58985513"/>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New plain colour background_blu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7552267"/>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3726031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New plain colour background_white_no log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0"/>
            <a:ext cx="20352627" cy="9008533"/>
          </a:xfrm>
        </p:spPr>
        <p:txBody>
          <a:bodyPr/>
          <a:lstStyle>
            <a:lvl1pPr marL="507978" indent="-507978">
              <a:buFont typeface="Arial" panose="020B0604020202020204" pitchFamily="34" charset="0"/>
              <a:buChar char="•"/>
              <a:defRPr/>
            </a:lvl1pPr>
          </a:lstStyle>
          <a:p>
            <a:pPr lvl="0"/>
            <a:r>
              <a:rPr lang="en-GB" dirty="0"/>
              <a:t>18pt Gill Sans body copy goes here</a:t>
            </a:r>
            <a:endParaRPr lang="en-US" dirty="0"/>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1" y="846668"/>
            <a:ext cx="20353370" cy="1119628"/>
          </a:xfrm>
        </p:spPr>
        <p:txBody>
          <a:bodyPr>
            <a:noAutofit/>
          </a:bodyPr>
          <a:lstStyle>
            <a:lvl1pPr>
              <a:defRPr sz="7822"/>
            </a:lvl1pPr>
            <a:lvl2pPr>
              <a:defRPr sz="4266"/>
            </a:lvl2pPr>
            <a:lvl3pPr>
              <a:defRPr sz="4266"/>
            </a:lvl3pPr>
            <a:lvl4pPr>
              <a:defRPr sz="4266"/>
            </a:lvl4pPr>
            <a:lvl5pPr>
              <a:defRPr sz="4266"/>
            </a:lvl5pPr>
          </a:lstStyle>
          <a:p>
            <a:pPr lvl="0"/>
            <a:r>
              <a:rPr lang="en-GB" dirty="0"/>
              <a:t>44pt Gill Sans title goes here</a:t>
            </a:r>
            <a:endParaRPr lang="en-US" dirty="0"/>
          </a:p>
        </p:txBody>
      </p:sp>
    </p:spTree>
    <p:extLst>
      <p:ext uri="{BB962C8B-B14F-4D97-AF65-F5344CB8AC3E}">
        <p14:creationId xmlns:p14="http://schemas.microsoft.com/office/powerpoint/2010/main" val="232309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plain colour background_blue_no log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644194" y="2336802"/>
            <a:ext cx="20352629" cy="9008533"/>
          </a:xfrm>
        </p:spPr>
        <p:txBody>
          <a:bodyPr/>
          <a:lstStyle>
            <a:lvl1pPr marL="903109" indent="-903109">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643457" y="846670"/>
            <a:ext cx="20353372" cy="1119628"/>
          </a:xfrm>
        </p:spPr>
        <p:txBody>
          <a:bodyPr>
            <a:noAutofit/>
          </a:bodyPr>
          <a:lstStyle>
            <a:lvl1pPr>
              <a:defRPr sz="13906"/>
            </a:lvl1pPr>
            <a:lvl2pPr>
              <a:defRPr sz="7585"/>
            </a:lvl2pPr>
            <a:lvl3pPr>
              <a:defRPr sz="7585"/>
            </a:lvl3pPr>
            <a:lvl4pPr>
              <a:defRPr sz="7585"/>
            </a:lvl4pPr>
            <a:lvl5pPr>
              <a:defRPr sz="7585"/>
            </a:lvl5pPr>
          </a:lstStyle>
          <a:p>
            <a:pPr lvl="0"/>
            <a:r>
              <a:rPr lang="en-GB"/>
              <a:t>44pt Gill Sans title goes here</a:t>
            </a:r>
            <a:endParaRPr lang="en-US"/>
          </a:p>
        </p:txBody>
      </p:sp>
    </p:spTree>
    <p:extLst>
      <p:ext uri="{BB962C8B-B14F-4D97-AF65-F5344CB8AC3E}">
        <p14:creationId xmlns:p14="http://schemas.microsoft.com/office/powerpoint/2010/main" val="78611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63839302"/>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3.png"/><Relationship Id="rId2" Type="http://schemas.openxmlformats.org/officeDocument/2006/relationships/slideLayout" Target="../slideLayouts/slideLayout34.xml"/><Relationship Id="rId16" Type="http://schemas.openxmlformats.org/officeDocument/2006/relationships/theme" Target="../theme/theme10.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11.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3.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8.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9.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5EA1D-2408-2947-8E79-649607A35C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1674138" cy="12192000"/>
          </a:xfrm>
          <a:prstGeom prst="rect">
            <a:avLst/>
          </a:prstGeom>
        </p:spPr>
      </p:pic>
      <p:sp>
        <p:nvSpPr>
          <p:cNvPr id="16" name="Title Placeholder 15">
            <a:extLst>
              <a:ext uri="{FF2B5EF4-FFF2-40B4-BE49-F238E27FC236}">
                <a16:creationId xmlns:a16="http://schemas.microsoft.com/office/drawing/2014/main" id="{937C409D-F8AA-3F4E-9E8B-08DEA3510BF2}"/>
              </a:ext>
            </a:extLst>
          </p:cNvPr>
          <p:cNvSpPr>
            <a:spLocks noGrp="1"/>
          </p:cNvSpPr>
          <p:nvPr>
            <p:ph type="title"/>
          </p:nvPr>
        </p:nvSpPr>
        <p:spPr>
          <a:xfrm>
            <a:off x="3010300" y="4848732"/>
            <a:ext cx="15653544" cy="2494537"/>
          </a:xfrm>
          <a:prstGeom prst="rect">
            <a:avLst/>
          </a:prstGeom>
        </p:spPr>
        <p:txBody>
          <a:bodyPr vert="horz" lIns="91440" tIns="45720" rIns="91440" bIns="45720" rtlCol="0" anchor="ctr">
            <a:noAutofit/>
          </a:bodyPr>
          <a:lstStyle/>
          <a:p>
            <a:pPr lvl="0"/>
            <a:r>
              <a:rPr lang="en-GB"/>
              <a:t>A centred section divider title</a:t>
            </a:r>
            <a:br>
              <a:rPr lang="en-GB"/>
            </a:br>
            <a:r>
              <a:rPr lang="en-GB"/>
              <a:t>goes here</a:t>
            </a:r>
          </a:p>
        </p:txBody>
      </p:sp>
    </p:spTree>
    <p:extLst>
      <p:ext uri="{BB962C8B-B14F-4D97-AF65-F5344CB8AC3E}">
        <p14:creationId xmlns:p14="http://schemas.microsoft.com/office/powerpoint/2010/main" val="257307851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ctr" defTabSz="2889954" rtl="0" eaLnBrk="1" latinLnBrk="0" hangingPunct="1">
        <a:lnSpc>
          <a:spcPct val="90000"/>
        </a:lnSpc>
        <a:spcBef>
          <a:spcPct val="0"/>
        </a:spcBef>
        <a:buNone/>
        <a:defRPr sz="13906" b="0" i="0" kern="1200">
          <a:solidFill>
            <a:schemeClr val="bg1"/>
          </a:solidFill>
          <a:latin typeface="Gill Sans MT" panose="020B0502020104020203" pitchFamily="34" charset="0"/>
          <a:ea typeface="+mj-ea"/>
          <a:cs typeface="Arial" panose="020B0604020202020204" pitchFamily="34" charset="0"/>
        </a:defRPr>
      </a:lvl1pPr>
    </p:titleStyle>
    <p:bodyStyle>
      <a:lvl1pPr marL="0" marR="0" indent="0" algn="ctr" defTabSz="2889954" rtl="0" eaLnBrk="1" fontAlgn="auto" latinLnBrk="0" hangingPunct="1">
        <a:lnSpc>
          <a:spcPct val="90000"/>
        </a:lnSpc>
        <a:spcBef>
          <a:spcPts val="3160"/>
        </a:spcBef>
        <a:spcAft>
          <a:spcPts val="0"/>
        </a:spcAft>
        <a:buClrTx/>
        <a:buSzTx/>
        <a:buFont typeface="Arial" panose="020B0604020202020204" pitchFamily="34" charset="0"/>
        <a:buNone/>
        <a:tabLst/>
        <a:defRPr sz="3792" b="1" i="0" kern="1200">
          <a:solidFill>
            <a:srgbClr val="0257A7"/>
          </a:solidFill>
          <a:latin typeface="Arial" panose="020B0604020202020204" pitchFamily="34" charset="0"/>
          <a:ea typeface="+mn-ea"/>
          <a:cs typeface="Arial" panose="020B0604020202020204" pitchFamily="34" charset="0"/>
        </a:defRPr>
      </a:lvl1pPr>
      <a:lvl2pPr marL="1444979" marR="0" indent="0" algn="ctr" defTabSz="2889954" rtl="0" eaLnBrk="1" fontAlgn="auto" latinLnBrk="0" hangingPunct="1">
        <a:lnSpc>
          <a:spcPct val="90000"/>
        </a:lnSpc>
        <a:spcBef>
          <a:spcPts val="3160"/>
        </a:spcBef>
        <a:spcAft>
          <a:spcPts val="0"/>
        </a:spcAft>
        <a:buClrTx/>
        <a:buSzTx/>
        <a:buFont typeface="Arial" panose="020B0604020202020204" pitchFamily="34" charset="0"/>
        <a:buNone/>
        <a:tabLst/>
        <a:defRPr sz="3792" b="1" i="0" kern="1200">
          <a:solidFill>
            <a:srgbClr val="0257A7"/>
          </a:solidFill>
          <a:latin typeface="+mn-lt"/>
          <a:ea typeface="+mn-ea"/>
          <a:cs typeface="+mn-cs"/>
        </a:defRPr>
      </a:lvl2pPr>
      <a:lvl3pPr marL="2889954" indent="0" algn="ctr" defTabSz="2889954" rtl="0" eaLnBrk="1" latinLnBrk="0" hangingPunct="1">
        <a:lnSpc>
          <a:spcPct val="90000"/>
        </a:lnSpc>
        <a:spcBef>
          <a:spcPts val="1580"/>
        </a:spcBef>
        <a:buFont typeface="Arial" panose="020B0604020202020204" pitchFamily="34" charset="0"/>
        <a:buNone/>
        <a:defRPr sz="3792" b="1" i="0" kern="1200">
          <a:solidFill>
            <a:srgbClr val="0257A7"/>
          </a:solidFill>
          <a:latin typeface="+mn-lt"/>
          <a:ea typeface="+mn-ea"/>
          <a:cs typeface="+mn-cs"/>
        </a:defRPr>
      </a:lvl3pPr>
      <a:lvl4pPr marL="4334933" indent="0" algn="ctr" defTabSz="2889954" rtl="0" eaLnBrk="1" latinLnBrk="0" hangingPunct="1">
        <a:lnSpc>
          <a:spcPct val="90000"/>
        </a:lnSpc>
        <a:spcBef>
          <a:spcPts val="1580"/>
        </a:spcBef>
        <a:buFont typeface="Arial" panose="020B0604020202020204" pitchFamily="34" charset="0"/>
        <a:buNone/>
        <a:defRPr sz="3792" b="1" i="0" kern="1200">
          <a:solidFill>
            <a:srgbClr val="0257A7"/>
          </a:solidFill>
          <a:latin typeface="+mn-lt"/>
          <a:ea typeface="+mn-ea"/>
          <a:cs typeface="+mn-cs"/>
        </a:defRPr>
      </a:lvl4pPr>
      <a:lvl5pPr marL="5779911" marR="0" indent="0" algn="ctr" defTabSz="2889954" rtl="0" eaLnBrk="1" fontAlgn="auto" latinLnBrk="0" hangingPunct="1">
        <a:lnSpc>
          <a:spcPct val="90000"/>
        </a:lnSpc>
        <a:spcBef>
          <a:spcPts val="1580"/>
        </a:spcBef>
        <a:spcAft>
          <a:spcPts val="0"/>
        </a:spcAft>
        <a:buClrTx/>
        <a:buSzTx/>
        <a:buFont typeface="Arial" panose="020B0604020202020204" pitchFamily="34" charset="0"/>
        <a:buNone/>
        <a:tabLst/>
        <a:defRPr sz="3792" b="1" i="0" kern="1200">
          <a:solidFill>
            <a:srgbClr val="0257A7"/>
          </a:solidFill>
          <a:latin typeface="+mn-lt"/>
          <a:ea typeface="+mn-ea"/>
          <a:cs typeface="+mn-cs"/>
        </a:defRPr>
      </a:lvl5pPr>
      <a:lvl6pPr marL="7947380" marR="0" indent="0" algn="r" defTabSz="2889954" rtl="0" eaLnBrk="1" fontAlgn="auto" latinLnBrk="0" hangingPunct="1">
        <a:lnSpc>
          <a:spcPct val="90000"/>
        </a:lnSpc>
        <a:spcBef>
          <a:spcPts val="3160"/>
        </a:spcBef>
        <a:spcAft>
          <a:spcPts val="0"/>
        </a:spcAft>
        <a:buClrTx/>
        <a:buSzTx/>
        <a:buFont typeface="Arial" panose="020B0604020202020204" pitchFamily="34" charset="0"/>
        <a:buNone/>
        <a:tabLst/>
        <a:defRPr sz="3792" b="1" kern="1200">
          <a:solidFill>
            <a:srgbClr val="0257A7"/>
          </a:solidFill>
          <a:latin typeface="+mn-lt"/>
          <a:ea typeface="+mn-ea"/>
          <a:cs typeface="+mn-cs"/>
        </a:defRPr>
      </a:lvl6pPr>
      <a:lvl7pPr marL="9392355" marR="0" indent="0" algn="r" defTabSz="2889954" rtl="0" eaLnBrk="1" fontAlgn="auto" latinLnBrk="0" hangingPunct="1">
        <a:lnSpc>
          <a:spcPct val="90000"/>
        </a:lnSpc>
        <a:spcBef>
          <a:spcPts val="1580"/>
        </a:spcBef>
        <a:spcAft>
          <a:spcPts val="0"/>
        </a:spcAft>
        <a:buClrTx/>
        <a:buSzTx/>
        <a:buFont typeface="Arial" panose="020B0604020202020204" pitchFamily="34" charset="0"/>
        <a:buNone/>
        <a:tabLst/>
        <a:defRPr sz="3792" b="1" kern="1200">
          <a:solidFill>
            <a:srgbClr val="0257A7"/>
          </a:solidFill>
          <a:latin typeface="+mn-lt"/>
          <a:ea typeface="+mn-ea"/>
          <a:cs typeface="+mn-cs"/>
        </a:defRPr>
      </a:lvl7pPr>
      <a:lvl8pPr marL="10837334" marR="0" indent="0" algn="ctr" defTabSz="2889954" rtl="0" eaLnBrk="1" fontAlgn="auto" latinLnBrk="0" hangingPunct="1">
        <a:lnSpc>
          <a:spcPct val="90000"/>
        </a:lnSpc>
        <a:spcBef>
          <a:spcPts val="1580"/>
        </a:spcBef>
        <a:spcAft>
          <a:spcPts val="0"/>
        </a:spcAft>
        <a:buClrTx/>
        <a:buSzTx/>
        <a:buFont typeface="Arial" panose="020B0604020202020204" pitchFamily="34" charset="0"/>
        <a:buNone/>
        <a:tabLst/>
        <a:defRPr sz="3792" b="1" kern="1200">
          <a:solidFill>
            <a:srgbClr val="0257A7"/>
          </a:solidFill>
          <a:latin typeface="+mn-lt"/>
          <a:ea typeface="+mn-ea"/>
          <a:cs typeface="+mn-cs"/>
        </a:defRPr>
      </a:lvl8pPr>
      <a:lvl9pPr marL="12282309" indent="-722490" algn="l" defTabSz="2889954" rtl="0" eaLnBrk="1" latinLnBrk="0" hangingPunct="1">
        <a:lnSpc>
          <a:spcPct val="90000"/>
        </a:lnSpc>
        <a:spcBef>
          <a:spcPts val="1580"/>
        </a:spcBef>
        <a:buFont typeface="Arial" panose="020B0604020202020204" pitchFamily="34" charset="0"/>
        <a:buChar char="•"/>
        <a:defRPr sz="3792" b="1" kern="1200">
          <a:solidFill>
            <a:srgbClr val="0257A7"/>
          </a:solidFill>
          <a:latin typeface="+mn-lt"/>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682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7/18/2025</a:t>
            </a:fld>
            <a:endParaRPr lang="en-US"/>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D8F7D88A-5044-EF0C-9685-EA3A4EAF57A7}"/>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9707866" y="10391347"/>
            <a:ext cx="2218154" cy="1422505"/>
          </a:xfrm>
          <a:prstGeom prst="rect">
            <a:avLst/>
          </a:prstGeom>
        </p:spPr>
      </p:pic>
    </p:spTree>
    <p:extLst>
      <p:ext uri="{BB962C8B-B14F-4D97-AF65-F5344CB8AC3E}">
        <p14:creationId xmlns:p14="http://schemas.microsoft.com/office/powerpoint/2010/main" val="4075690110"/>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45" r:id="rId13"/>
    <p:sldLayoutId id="2147484146" r:id="rId14"/>
    <p:sldLayoutId id="2147484147" r:id="rId15"/>
  </p:sldLayoutIdLst>
  <p:hf hdr="0"/>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7/18/2025</a:t>
            </a:fld>
            <a:endParaRPr lang="en-US"/>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BD2E25FC-F37A-D47B-6A32-4F6DEF88933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9707866" y="10391347"/>
            <a:ext cx="2218154" cy="1422505"/>
          </a:xfrm>
          <a:prstGeom prst="rect">
            <a:avLst/>
          </a:prstGeom>
        </p:spPr>
      </p:pic>
    </p:spTree>
    <p:extLst>
      <p:ext uri="{BB962C8B-B14F-4D97-AF65-F5344CB8AC3E}">
        <p14:creationId xmlns:p14="http://schemas.microsoft.com/office/powerpoint/2010/main" val="1818737364"/>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hf hdr="0"/>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7/18/2025</a:t>
            </a:fld>
            <a:endParaRPr lang="en-US"/>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1B6E092F-C1AD-7EE1-BBE9-807E8A3128F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707866" y="10391347"/>
            <a:ext cx="2218154" cy="1422505"/>
          </a:xfrm>
          <a:prstGeom prst="rect">
            <a:avLst/>
          </a:prstGeom>
        </p:spPr>
      </p:pic>
    </p:spTree>
    <p:extLst>
      <p:ext uri="{BB962C8B-B14F-4D97-AF65-F5344CB8AC3E}">
        <p14:creationId xmlns:p14="http://schemas.microsoft.com/office/powerpoint/2010/main" val="2920699024"/>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48" r:id="rId13"/>
  </p:sldLayoutIdLst>
  <p:hf hdr="0"/>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644195" y="2036133"/>
            <a:ext cx="20345496" cy="78121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8850489" marR="0" lvl="5" indent="-903109" algn="l" defTabSz="2889954" rtl="0" eaLnBrk="1" fontAlgn="auto" latinLnBrk="0" hangingPunct="1">
              <a:lnSpc>
                <a:spcPct val="90000"/>
              </a:lnSpc>
              <a:spcBef>
                <a:spcPts val="1580"/>
              </a:spcBef>
              <a:spcAft>
                <a:spcPts val="0"/>
              </a:spcAft>
              <a:buClrTx/>
              <a:buSzTx/>
              <a:tabLst/>
              <a:defRPr/>
            </a:pPr>
            <a:r>
              <a:rPr lang="en-GB"/>
              <a:t>Sixth level</a:t>
            </a:r>
            <a:endParaRPr lang="en-US"/>
          </a:p>
          <a:p>
            <a:pPr marL="10295468" marR="0" lvl="6" indent="-903109" algn="l" defTabSz="2889954" rtl="0" eaLnBrk="1" fontAlgn="auto" latinLnBrk="0" hangingPunct="1">
              <a:lnSpc>
                <a:spcPct val="90000"/>
              </a:lnSpc>
              <a:spcBef>
                <a:spcPts val="1580"/>
              </a:spcBef>
              <a:spcAft>
                <a:spcPts val="0"/>
              </a:spcAft>
              <a:buClrTx/>
              <a:buSzTx/>
              <a:tabLst/>
              <a:defRPr/>
            </a:pPr>
            <a:r>
              <a:rPr lang="en-GB"/>
              <a:t>Seventh level</a:t>
            </a:r>
            <a:endParaRPr lang="en-US"/>
          </a:p>
          <a:p>
            <a:pPr marL="11740446" marR="0" lvl="7" indent="-903109" algn="l" defTabSz="2889954" rtl="0" eaLnBrk="1" fontAlgn="auto" latinLnBrk="0" hangingPunct="1">
              <a:lnSpc>
                <a:spcPct val="90000"/>
              </a:lnSpc>
              <a:spcBef>
                <a:spcPts val="1580"/>
              </a:spcBef>
              <a:spcAft>
                <a:spcPts val="0"/>
              </a:spcAft>
              <a:buClrTx/>
              <a:buSzTx/>
              <a:tabLst/>
              <a:defRPr/>
            </a:pPr>
            <a:r>
              <a:rPr lang="en-GB"/>
              <a:t>Eighth level</a:t>
            </a:r>
          </a:p>
          <a:p>
            <a:pPr marL="13185422" marR="0" lvl="8" indent="-903109" algn="l" defTabSz="2889954" rtl="0" eaLnBrk="1" fontAlgn="auto" latinLnBrk="0" hangingPunct="1">
              <a:lnSpc>
                <a:spcPct val="90000"/>
              </a:lnSpc>
              <a:spcBef>
                <a:spcPts val="1580"/>
              </a:spcBef>
              <a:spcAft>
                <a:spcPts val="0"/>
              </a:spcAft>
              <a:buClrTx/>
              <a:buSzTx/>
              <a:tabLst/>
              <a:defRPr/>
            </a:pPr>
            <a:r>
              <a:rPr lang="en-GB"/>
              <a:t>Nineth level</a:t>
            </a:r>
            <a:endParaRPr lang="en-US"/>
          </a:p>
          <a:p>
            <a:pPr lvl="4"/>
            <a:endParaRPr lang="en-US"/>
          </a:p>
        </p:txBody>
      </p:sp>
      <p:pic>
        <p:nvPicPr>
          <p:cNvPr id="6" name="Picture 5">
            <a:extLst>
              <a:ext uri="{FF2B5EF4-FFF2-40B4-BE49-F238E27FC236}">
                <a16:creationId xmlns:a16="http://schemas.microsoft.com/office/drawing/2014/main" id="{469CAB6F-6D62-4155-9EE5-C064FA7961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07866" y="10391347"/>
            <a:ext cx="2218154" cy="1422505"/>
          </a:xfrm>
          <a:prstGeom prst="rect">
            <a:avLst/>
          </a:prstGeom>
        </p:spPr>
      </p:pic>
    </p:spTree>
    <p:extLst>
      <p:ext uri="{BB962C8B-B14F-4D97-AF65-F5344CB8AC3E}">
        <p14:creationId xmlns:p14="http://schemas.microsoft.com/office/powerpoint/2010/main" val="1029596783"/>
      </p:ext>
    </p:extLst>
  </p:cSld>
  <p:clrMap bg1="lt1" tx1="dk1" bg2="lt2" tx2="dk2" accent1="accent1" accent2="accent2" accent3="accent3" accent4="accent4" accent5="accent5" accent6="accent6" hlink="hlink" folHlink="folHlink"/>
  <p:sldLayoutIdLst>
    <p:sldLayoutId id="2147483694" r:id="rId1"/>
  </p:sldLayoutIdLst>
  <p:hf hdr="0"/>
  <p:txStyles>
    <p:titleStyle>
      <a:lvl1pPr algn="l" defTabSz="2889954" rtl="0" eaLnBrk="1" latinLnBrk="0" hangingPunct="1">
        <a:lnSpc>
          <a:spcPct val="90000"/>
        </a:lnSpc>
        <a:spcBef>
          <a:spcPct val="0"/>
        </a:spcBef>
        <a:buNone/>
        <a:defRPr sz="3792" b="1" kern="1200">
          <a:solidFill>
            <a:srgbClr val="0257A7"/>
          </a:solidFill>
          <a:latin typeface="+mj-lt"/>
          <a:ea typeface="+mj-ea"/>
          <a:cs typeface="+mj-cs"/>
        </a:defRPr>
      </a:lvl1pPr>
    </p:titleStyle>
    <p:bodyStyle>
      <a:lvl1pPr marL="0" indent="0" algn="l" defTabSz="2889954" rtl="0" eaLnBrk="1" latinLnBrk="0" hangingPunct="1">
        <a:lnSpc>
          <a:spcPct val="90000"/>
        </a:lnSpc>
        <a:spcBef>
          <a:spcPts val="3160"/>
        </a:spcBef>
        <a:buFont typeface="Arial" panose="020B0604020202020204" pitchFamily="34" charset="0"/>
        <a:buNone/>
        <a:defRPr sz="5689" b="1" kern="1200">
          <a:solidFill>
            <a:srgbClr val="0257A7"/>
          </a:solidFill>
          <a:latin typeface="Gill Sans MT" panose="020B0502020104020203" pitchFamily="34" charset="0"/>
          <a:ea typeface="+mn-ea"/>
          <a:cs typeface="+mn-cs"/>
        </a:defRPr>
      </a:lvl1pPr>
      <a:lvl2pPr marL="234809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2pPr>
      <a:lvl3pPr marL="3793067"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3pPr>
      <a:lvl4pPr marL="5238045"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4pPr>
      <a:lvl5pPr marL="668302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5pPr>
      <a:lvl6pPr marL="7947380"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6pPr>
      <a:lvl7pPr marL="9392355"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7pPr>
      <a:lvl8pPr marL="10837334"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8pPr>
      <a:lvl9pPr marL="12282309"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DC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644195" y="2036133"/>
            <a:ext cx="20345496" cy="78121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8850489" marR="0" lvl="5" indent="-903109" algn="l" defTabSz="2889954" rtl="0" eaLnBrk="1" fontAlgn="auto" latinLnBrk="0" hangingPunct="1">
              <a:lnSpc>
                <a:spcPct val="90000"/>
              </a:lnSpc>
              <a:spcBef>
                <a:spcPts val="1580"/>
              </a:spcBef>
              <a:spcAft>
                <a:spcPts val="0"/>
              </a:spcAft>
              <a:buClrTx/>
              <a:buSzTx/>
              <a:tabLst/>
              <a:defRPr/>
            </a:pPr>
            <a:r>
              <a:rPr lang="en-GB"/>
              <a:t>Sixth level</a:t>
            </a:r>
            <a:endParaRPr lang="en-US"/>
          </a:p>
          <a:p>
            <a:pPr marL="10295468" marR="0" lvl="6" indent="-903109" algn="l" defTabSz="2889954" rtl="0" eaLnBrk="1" fontAlgn="auto" latinLnBrk="0" hangingPunct="1">
              <a:lnSpc>
                <a:spcPct val="90000"/>
              </a:lnSpc>
              <a:spcBef>
                <a:spcPts val="1580"/>
              </a:spcBef>
              <a:spcAft>
                <a:spcPts val="0"/>
              </a:spcAft>
              <a:buClrTx/>
              <a:buSzTx/>
              <a:tabLst/>
              <a:defRPr/>
            </a:pPr>
            <a:r>
              <a:rPr lang="en-GB"/>
              <a:t>Seventh level</a:t>
            </a:r>
            <a:endParaRPr lang="en-US"/>
          </a:p>
          <a:p>
            <a:pPr marL="11740446" marR="0" lvl="7" indent="-903109" algn="l" defTabSz="2889954" rtl="0" eaLnBrk="1" fontAlgn="auto" latinLnBrk="0" hangingPunct="1">
              <a:lnSpc>
                <a:spcPct val="90000"/>
              </a:lnSpc>
              <a:spcBef>
                <a:spcPts val="1580"/>
              </a:spcBef>
              <a:spcAft>
                <a:spcPts val="0"/>
              </a:spcAft>
              <a:buClrTx/>
              <a:buSzTx/>
              <a:tabLst/>
              <a:defRPr/>
            </a:pPr>
            <a:r>
              <a:rPr lang="en-GB"/>
              <a:t>Eighth level</a:t>
            </a:r>
          </a:p>
          <a:p>
            <a:pPr marL="13185422" marR="0" lvl="8" indent="-903109" algn="l" defTabSz="2889954" rtl="0" eaLnBrk="1" fontAlgn="auto" latinLnBrk="0" hangingPunct="1">
              <a:lnSpc>
                <a:spcPct val="90000"/>
              </a:lnSpc>
              <a:spcBef>
                <a:spcPts val="1580"/>
              </a:spcBef>
              <a:spcAft>
                <a:spcPts val="0"/>
              </a:spcAft>
              <a:buClrTx/>
              <a:buSzTx/>
              <a:tabLst/>
              <a:defRPr/>
            </a:pPr>
            <a:r>
              <a:rPr lang="en-GB"/>
              <a:t>Nineth level</a:t>
            </a:r>
            <a:endParaRPr lang="en-US"/>
          </a:p>
          <a:p>
            <a:pPr lvl="4"/>
            <a:endParaRPr lang="en-US"/>
          </a:p>
        </p:txBody>
      </p:sp>
      <p:pic>
        <p:nvPicPr>
          <p:cNvPr id="5" name="Picture 4">
            <a:extLst>
              <a:ext uri="{FF2B5EF4-FFF2-40B4-BE49-F238E27FC236}">
                <a16:creationId xmlns:a16="http://schemas.microsoft.com/office/drawing/2014/main" id="{60F5DEE5-03C1-483D-8E06-ADFB2F308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07866" y="10391347"/>
            <a:ext cx="2218154" cy="1422505"/>
          </a:xfrm>
          <a:prstGeom prst="rect">
            <a:avLst/>
          </a:prstGeom>
        </p:spPr>
      </p:pic>
    </p:spTree>
    <p:extLst>
      <p:ext uri="{BB962C8B-B14F-4D97-AF65-F5344CB8AC3E}">
        <p14:creationId xmlns:p14="http://schemas.microsoft.com/office/powerpoint/2010/main" val="1017657925"/>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l" defTabSz="2889954" rtl="0" eaLnBrk="1" latinLnBrk="0" hangingPunct="1">
        <a:lnSpc>
          <a:spcPct val="90000"/>
        </a:lnSpc>
        <a:spcBef>
          <a:spcPct val="0"/>
        </a:spcBef>
        <a:buNone/>
        <a:defRPr sz="3792" b="1" kern="1200">
          <a:solidFill>
            <a:srgbClr val="0257A7"/>
          </a:solidFill>
          <a:latin typeface="+mj-lt"/>
          <a:ea typeface="+mj-ea"/>
          <a:cs typeface="+mj-cs"/>
        </a:defRPr>
      </a:lvl1pPr>
    </p:titleStyle>
    <p:bodyStyle>
      <a:lvl1pPr marL="0" indent="0" algn="l" defTabSz="2889954" rtl="0" eaLnBrk="1" latinLnBrk="0" hangingPunct="1">
        <a:lnSpc>
          <a:spcPct val="90000"/>
        </a:lnSpc>
        <a:spcBef>
          <a:spcPts val="3160"/>
        </a:spcBef>
        <a:buFont typeface="Arial" panose="020B0604020202020204" pitchFamily="34" charset="0"/>
        <a:buNone/>
        <a:defRPr sz="5689" b="1" kern="1200">
          <a:solidFill>
            <a:srgbClr val="E4221C"/>
          </a:solidFill>
          <a:latin typeface="Gill Sans MT" panose="020B0502020104020203" pitchFamily="34" charset="0"/>
          <a:ea typeface="+mn-ea"/>
          <a:cs typeface="+mn-cs"/>
        </a:defRPr>
      </a:lvl1pPr>
      <a:lvl2pPr marL="2348091"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2pPr>
      <a:lvl3pPr marL="3793067"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3pPr>
      <a:lvl4pPr marL="5238045"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4pPr>
      <a:lvl5pPr marL="6683021"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5pPr>
      <a:lvl6pPr marL="7947380"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6pPr>
      <a:lvl7pPr marL="9392355"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7pPr>
      <a:lvl8pPr marL="10837334"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8pPr>
      <a:lvl9pPr marL="12282309"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E0F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644195" y="2036133"/>
            <a:ext cx="20345496" cy="78121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8850489" marR="0" lvl="5" indent="-903109" algn="l" defTabSz="2889954" rtl="0" eaLnBrk="1" fontAlgn="auto" latinLnBrk="0" hangingPunct="1">
              <a:lnSpc>
                <a:spcPct val="90000"/>
              </a:lnSpc>
              <a:spcBef>
                <a:spcPts val="1580"/>
              </a:spcBef>
              <a:spcAft>
                <a:spcPts val="0"/>
              </a:spcAft>
              <a:buClrTx/>
              <a:buSzTx/>
              <a:tabLst/>
              <a:defRPr/>
            </a:pPr>
            <a:r>
              <a:rPr lang="en-GB"/>
              <a:t>Sixth level</a:t>
            </a:r>
            <a:endParaRPr lang="en-US"/>
          </a:p>
          <a:p>
            <a:pPr marL="10295468" marR="0" lvl="6" indent="-903109" algn="l" defTabSz="2889954" rtl="0" eaLnBrk="1" fontAlgn="auto" latinLnBrk="0" hangingPunct="1">
              <a:lnSpc>
                <a:spcPct val="90000"/>
              </a:lnSpc>
              <a:spcBef>
                <a:spcPts val="1580"/>
              </a:spcBef>
              <a:spcAft>
                <a:spcPts val="0"/>
              </a:spcAft>
              <a:buClrTx/>
              <a:buSzTx/>
              <a:tabLst/>
              <a:defRPr/>
            </a:pPr>
            <a:r>
              <a:rPr lang="en-GB"/>
              <a:t>Seventh level</a:t>
            </a:r>
            <a:endParaRPr lang="en-US"/>
          </a:p>
          <a:p>
            <a:pPr marL="11740446" marR="0" lvl="7" indent="-903109" algn="l" defTabSz="2889954" rtl="0" eaLnBrk="1" fontAlgn="auto" latinLnBrk="0" hangingPunct="1">
              <a:lnSpc>
                <a:spcPct val="90000"/>
              </a:lnSpc>
              <a:spcBef>
                <a:spcPts val="1580"/>
              </a:spcBef>
              <a:spcAft>
                <a:spcPts val="0"/>
              </a:spcAft>
              <a:buClrTx/>
              <a:buSzTx/>
              <a:tabLst/>
              <a:defRPr/>
            </a:pPr>
            <a:r>
              <a:rPr lang="en-GB"/>
              <a:t>Eighth level</a:t>
            </a:r>
          </a:p>
          <a:p>
            <a:pPr marL="13185422" marR="0" lvl="8" indent="-903109" algn="l" defTabSz="2889954" rtl="0" eaLnBrk="1" fontAlgn="auto" latinLnBrk="0" hangingPunct="1">
              <a:lnSpc>
                <a:spcPct val="90000"/>
              </a:lnSpc>
              <a:spcBef>
                <a:spcPts val="1580"/>
              </a:spcBef>
              <a:spcAft>
                <a:spcPts val="0"/>
              </a:spcAft>
              <a:buClrTx/>
              <a:buSzTx/>
              <a:tabLst/>
              <a:defRPr/>
            </a:pPr>
            <a:r>
              <a:rPr lang="en-GB"/>
              <a:t>Nineth level</a:t>
            </a:r>
            <a:endParaRPr lang="en-US"/>
          </a:p>
          <a:p>
            <a:pPr lvl="4"/>
            <a:endParaRPr lang="en-US"/>
          </a:p>
        </p:txBody>
      </p:sp>
      <p:pic>
        <p:nvPicPr>
          <p:cNvPr id="5" name="Picture 4">
            <a:extLst>
              <a:ext uri="{FF2B5EF4-FFF2-40B4-BE49-F238E27FC236}">
                <a16:creationId xmlns:a16="http://schemas.microsoft.com/office/drawing/2014/main" id="{32878892-064D-4DD1-9719-601542F465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07866" y="10391347"/>
            <a:ext cx="2218154" cy="1422505"/>
          </a:xfrm>
          <a:prstGeom prst="rect">
            <a:avLst/>
          </a:prstGeom>
        </p:spPr>
      </p:pic>
    </p:spTree>
    <p:extLst>
      <p:ext uri="{BB962C8B-B14F-4D97-AF65-F5344CB8AC3E}">
        <p14:creationId xmlns:p14="http://schemas.microsoft.com/office/powerpoint/2010/main" val="380695553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l" defTabSz="2889954" rtl="0" eaLnBrk="1" latinLnBrk="0" hangingPunct="1">
        <a:lnSpc>
          <a:spcPct val="90000"/>
        </a:lnSpc>
        <a:spcBef>
          <a:spcPct val="0"/>
        </a:spcBef>
        <a:buNone/>
        <a:defRPr sz="3792" b="1" kern="1200">
          <a:solidFill>
            <a:srgbClr val="0257A7"/>
          </a:solidFill>
          <a:latin typeface="+mj-lt"/>
          <a:ea typeface="+mj-ea"/>
          <a:cs typeface="+mj-cs"/>
        </a:defRPr>
      </a:lvl1pPr>
    </p:titleStyle>
    <p:bodyStyle>
      <a:lvl1pPr marL="0" indent="0" algn="l" defTabSz="2889954" rtl="0" eaLnBrk="1" latinLnBrk="0" hangingPunct="1">
        <a:lnSpc>
          <a:spcPct val="90000"/>
        </a:lnSpc>
        <a:spcBef>
          <a:spcPts val="3160"/>
        </a:spcBef>
        <a:buFont typeface="Arial" panose="020B0604020202020204" pitchFamily="34" charset="0"/>
        <a:buNone/>
        <a:defRPr sz="5689" b="1" kern="1200">
          <a:solidFill>
            <a:srgbClr val="0257A7"/>
          </a:solidFill>
          <a:latin typeface="Gill Sans MT" panose="020B0502020104020203" pitchFamily="34" charset="0"/>
          <a:ea typeface="+mn-ea"/>
          <a:cs typeface="+mn-cs"/>
        </a:defRPr>
      </a:lvl1pPr>
      <a:lvl2pPr marL="234809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2pPr>
      <a:lvl3pPr marL="3793067"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3pPr>
      <a:lvl4pPr marL="5238045"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4pPr>
      <a:lvl5pPr marL="668302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5pPr>
      <a:lvl6pPr marL="7947380"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6pPr>
      <a:lvl7pPr marL="9392355"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7pPr>
      <a:lvl8pPr marL="10837334"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8pPr>
      <a:lvl9pPr marL="12282309"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644195" y="2036133"/>
            <a:ext cx="20345496" cy="78121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8850489" marR="0" lvl="5" indent="-903109" algn="l" defTabSz="2889954" rtl="0" eaLnBrk="1" fontAlgn="auto" latinLnBrk="0" hangingPunct="1">
              <a:lnSpc>
                <a:spcPct val="90000"/>
              </a:lnSpc>
              <a:spcBef>
                <a:spcPts val="1580"/>
              </a:spcBef>
              <a:spcAft>
                <a:spcPts val="0"/>
              </a:spcAft>
              <a:buClrTx/>
              <a:buSzTx/>
              <a:tabLst/>
              <a:defRPr/>
            </a:pPr>
            <a:r>
              <a:rPr lang="en-GB"/>
              <a:t>Sixth level</a:t>
            </a:r>
            <a:endParaRPr lang="en-US"/>
          </a:p>
          <a:p>
            <a:pPr marL="10295468" marR="0" lvl="6" indent="-903109" algn="l" defTabSz="2889954" rtl="0" eaLnBrk="1" fontAlgn="auto" latinLnBrk="0" hangingPunct="1">
              <a:lnSpc>
                <a:spcPct val="90000"/>
              </a:lnSpc>
              <a:spcBef>
                <a:spcPts val="1580"/>
              </a:spcBef>
              <a:spcAft>
                <a:spcPts val="0"/>
              </a:spcAft>
              <a:buClrTx/>
              <a:buSzTx/>
              <a:tabLst/>
              <a:defRPr/>
            </a:pPr>
            <a:r>
              <a:rPr lang="en-GB"/>
              <a:t>Seventh level</a:t>
            </a:r>
            <a:endParaRPr lang="en-US"/>
          </a:p>
          <a:p>
            <a:pPr marL="11740446" marR="0" lvl="7" indent="-903109" algn="l" defTabSz="2889954" rtl="0" eaLnBrk="1" fontAlgn="auto" latinLnBrk="0" hangingPunct="1">
              <a:lnSpc>
                <a:spcPct val="90000"/>
              </a:lnSpc>
              <a:spcBef>
                <a:spcPts val="1580"/>
              </a:spcBef>
              <a:spcAft>
                <a:spcPts val="0"/>
              </a:spcAft>
              <a:buClrTx/>
              <a:buSzTx/>
              <a:tabLst/>
              <a:defRPr/>
            </a:pPr>
            <a:r>
              <a:rPr lang="en-GB"/>
              <a:t>Eighth level</a:t>
            </a:r>
          </a:p>
          <a:p>
            <a:pPr marL="13185422" marR="0" lvl="8" indent="-903109" algn="l" defTabSz="2889954" rtl="0" eaLnBrk="1" fontAlgn="auto" latinLnBrk="0" hangingPunct="1">
              <a:lnSpc>
                <a:spcPct val="90000"/>
              </a:lnSpc>
              <a:spcBef>
                <a:spcPts val="1580"/>
              </a:spcBef>
              <a:spcAft>
                <a:spcPts val="0"/>
              </a:spcAft>
              <a:buClrTx/>
              <a:buSzTx/>
              <a:tabLst/>
              <a:defRPr/>
            </a:pPr>
            <a:r>
              <a:rPr lang="en-GB"/>
              <a:t>Nineth level</a:t>
            </a:r>
            <a:endParaRPr lang="en-US"/>
          </a:p>
          <a:p>
            <a:pPr lvl="4"/>
            <a:endParaRPr lang="en-US"/>
          </a:p>
        </p:txBody>
      </p:sp>
    </p:spTree>
    <p:extLst>
      <p:ext uri="{BB962C8B-B14F-4D97-AF65-F5344CB8AC3E}">
        <p14:creationId xmlns:p14="http://schemas.microsoft.com/office/powerpoint/2010/main" val="2398973336"/>
      </p:ext>
    </p:extLst>
  </p:cSld>
  <p:clrMap bg1="lt1" tx1="dk1" bg2="lt2" tx2="dk2" accent1="accent1" accent2="accent2" accent3="accent3" accent4="accent4" accent5="accent5" accent6="accent6" hlink="hlink" folHlink="folHlink"/>
  <p:sldLayoutIdLst>
    <p:sldLayoutId id="2147483701" r:id="rId1"/>
  </p:sldLayoutIdLst>
  <p:hf hdr="0"/>
  <p:txStyles>
    <p:titleStyle>
      <a:lvl1pPr algn="l" defTabSz="2889954" rtl="0" eaLnBrk="1" latinLnBrk="0" hangingPunct="1">
        <a:lnSpc>
          <a:spcPct val="90000"/>
        </a:lnSpc>
        <a:spcBef>
          <a:spcPct val="0"/>
        </a:spcBef>
        <a:buNone/>
        <a:defRPr sz="3792" b="1" kern="1200">
          <a:solidFill>
            <a:srgbClr val="0257A7"/>
          </a:solidFill>
          <a:latin typeface="+mj-lt"/>
          <a:ea typeface="+mj-ea"/>
          <a:cs typeface="+mj-cs"/>
        </a:defRPr>
      </a:lvl1pPr>
    </p:titleStyle>
    <p:bodyStyle>
      <a:lvl1pPr marL="0" indent="0" algn="l" defTabSz="2889954" rtl="0" eaLnBrk="1" latinLnBrk="0" hangingPunct="1">
        <a:lnSpc>
          <a:spcPct val="90000"/>
        </a:lnSpc>
        <a:spcBef>
          <a:spcPts val="3160"/>
        </a:spcBef>
        <a:buFont typeface="Arial" panose="020B0604020202020204" pitchFamily="34" charset="0"/>
        <a:buNone/>
        <a:defRPr sz="5689" b="1" kern="1200">
          <a:solidFill>
            <a:srgbClr val="0257A7"/>
          </a:solidFill>
          <a:latin typeface="Gill Sans MT" panose="020B0502020104020203" pitchFamily="34" charset="0"/>
          <a:ea typeface="+mn-ea"/>
          <a:cs typeface="+mn-cs"/>
        </a:defRPr>
      </a:lvl1pPr>
      <a:lvl2pPr marL="234809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2pPr>
      <a:lvl3pPr marL="3793067"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3pPr>
      <a:lvl4pPr marL="5238045"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4pPr>
      <a:lvl5pPr marL="668302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5pPr>
      <a:lvl6pPr marL="7947380"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6pPr>
      <a:lvl7pPr marL="9392355"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7pPr>
      <a:lvl8pPr marL="10837334"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8pPr>
      <a:lvl9pPr marL="12282309"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DCD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644195" y="2036133"/>
            <a:ext cx="20345496" cy="78121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8850489" marR="0" lvl="5" indent="-903109" algn="l" defTabSz="2889954" rtl="0" eaLnBrk="1" fontAlgn="auto" latinLnBrk="0" hangingPunct="1">
              <a:lnSpc>
                <a:spcPct val="90000"/>
              </a:lnSpc>
              <a:spcBef>
                <a:spcPts val="1580"/>
              </a:spcBef>
              <a:spcAft>
                <a:spcPts val="0"/>
              </a:spcAft>
              <a:buClrTx/>
              <a:buSzTx/>
              <a:tabLst/>
              <a:defRPr/>
            </a:pPr>
            <a:r>
              <a:rPr lang="en-GB"/>
              <a:t>Sixth level</a:t>
            </a:r>
            <a:endParaRPr lang="en-US"/>
          </a:p>
          <a:p>
            <a:pPr marL="10295468" marR="0" lvl="6" indent="-903109" algn="l" defTabSz="2889954" rtl="0" eaLnBrk="1" fontAlgn="auto" latinLnBrk="0" hangingPunct="1">
              <a:lnSpc>
                <a:spcPct val="90000"/>
              </a:lnSpc>
              <a:spcBef>
                <a:spcPts val="1580"/>
              </a:spcBef>
              <a:spcAft>
                <a:spcPts val="0"/>
              </a:spcAft>
              <a:buClrTx/>
              <a:buSzTx/>
              <a:tabLst/>
              <a:defRPr/>
            </a:pPr>
            <a:r>
              <a:rPr lang="en-GB"/>
              <a:t>Seventh level</a:t>
            </a:r>
            <a:endParaRPr lang="en-US"/>
          </a:p>
          <a:p>
            <a:pPr marL="11740446" marR="0" lvl="7" indent="-903109" algn="l" defTabSz="2889954" rtl="0" eaLnBrk="1" fontAlgn="auto" latinLnBrk="0" hangingPunct="1">
              <a:lnSpc>
                <a:spcPct val="90000"/>
              </a:lnSpc>
              <a:spcBef>
                <a:spcPts val="1580"/>
              </a:spcBef>
              <a:spcAft>
                <a:spcPts val="0"/>
              </a:spcAft>
              <a:buClrTx/>
              <a:buSzTx/>
              <a:tabLst/>
              <a:defRPr/>
            </a:pPr>
            <a:r>
              <a:rPr lang="en-GB"/>
              <a:t>Eighth level</a:t>
            </a:r>
          </a:p>
          <a:p>
            <a:pPr marL="13185422" marR="0" lvl="8" indent="-903109" algn="l" defTabSz="2889954" rtl="0" eaLnBrk="1" fontAlgn="auto" latinLnBrk="0" hangingPunct="1">
              <a:lnSpc>
                <a:spcPct val="90000"/>
              </a:lnSpc>
              <a:spcBef>
                <a:spcPts val="1580"/>
              </a:spcBef>
              <a:spcAft>
                <a:spcPts val="0"/>
              </a:spcAft>
              <a:buClrTx/>
              <a:buSzTx/>
              <a:tabLst/>
              <a:defRPr/>
            </a:pPr>
            <a:r>
              <a:rPr lang="en-GB"/>
              <a:t>Nineth level</a:t>
            </a:r>
            <a:endParaRPr lang="en-US"/>
          </a:p>
          <a:p>
            <a:pPr lvl="4"/>
            <a:endParaRPr lang="en-US"/>
          </a:p>
        </p:txBody>
      </p:sp>
    </p:spTree>
    <p:extLst>
      <p:ext uri="{BB962C8B-B14F-4D97-AF65-F5344CB8AC3E}">
        <p14:creationId xmlns:p14="http://schemas.microsoft.com/office/powerpoint/2010/main" val="2935246569"/>
      </p:ext>
    </p:extLst>
  </p:cSld>
  <p:clrMap bg1="lt1" tx1="dk1" bg2="lt2" tx2="dk2" accent1="accent1" accent2="accent2" accent3="accent3" accent4="accent4" accent5="accent5" accent6="accent6" hlink="hlink" folHlink="folHlink"/>
  <p:sldLayoutIdLst>
    <p:sldLayoutId id="2147483703" r:id="rId1"/>
  </p:sldLayoutIdLst>
  <p:hf hdr="0"/>
  <p:txStyles>
    <p:titleStyle>
      <a:lvl1pPr algn="l" defTabSz="2889954" rtl="0" eaLnBrk="1" latinLnBrk="0" hangingPunct="1">
        <a:lnSpc>
          <a:spcPct val="90000"/>
        </a:lnSpc>
        <a:spcBef>
          <a:spcPct val="0"/>
        </a:spcBef>
        <a:buNone/>
        <a:defRPr sz="3792" b="1" kern="1200">
          <a:solidFill>
            <a:srgbClr val="0257A7"/>
          </a:solidFill>
          <a:latin typeface="+mj-lt"/>
          <a:ea typeface="+mj-ea"/>
          <a:cs typeface="+mj-cs"/>
        </a:defRPr>
      </a:lvl1pPr>
    </p:titleStyle>
    <p:bodyStyle>
      <a:lvl1pPr marL="0" indent="0" algn="l" defTabSz="2889954" rtl="0" eaLnBrk="1" latinLnBrk="0" hangingPunct="1">
        <a:lnSpc>
          <a:spcPct val="90000"/>
        </a:lnSpc>
        <a:spcBef>
          <a:spcPts val="3160"/>
        </a:spcBef>
        <a:buFont typeface="Arial" panose="020B0604020202020204" pitchFamily="34" charset="0"/>
        <a:buNone/>
        <a:defRPr sz="5689" b="1" kern="1200">
          <a:solidFill>
            <a:srgbClr val="E4221C"/>
          </a:solidFill>
          <a:latin typeface="Gill Sans MT" panose="020B0502020104020203" pitchFamily="34" charset="0"/>
          <a:ea typeface="+mn-ea"/>
          <a:cs typeface="+mn-cs"/>
        </a:defRPr>
      </a:lvl1pPr>
      <a:lvl2pPr marL="2348091"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2pPr>
      <a:lvl3pPr marL="3793067"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3pPr>
      <a:lvl4pPr marL="5238045"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4pPr>
      <a:lvl5pPr marL="6683021" indent="-903109" algn="l" defTabSz="2889954" rtl="0" eaLnBrk="1" latinLnBrk="0" hangingPunct="1">
        <a:lnSpc>
          <a:spcPct val="90000"/>
        </a:lnSpc>
        <a:spcBef>
          <a:spcPts val="1580"/>
        </a:spcBef>
        <a:buFont typeface="Arial" panose="020B0604020202020204" pitchFamily="34" charset="0"/>
        <a:buChar char="•"/>
        <a:defRPr sz="5689" b="1" kern="1200">
          <a:solidFill>
            <a:srgbClr val="E4221C"/>
          </a:solidFill>
          <a:latin typeface="Gill Sans MT" panose="020B0502020104020203" pitchFamily="34" charset="0"/>
          <a:ea typeface="+mn-ea"/>
          <a:cs typeface="+mn-cs"/>
        </a:defRPr>
      </a:lvl5pPr>
      <a:lvl6pPr marL="7947380"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6pPr>
      <a:lvl7pPr marL="9392355"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7pPr>
      <a:lvl8pPr marL="10837334"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8pPr>
      <a:lvl9pPr marL="12282309"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E4221C"/>
          </a:solidFill>
          <a:latin typeface="Gill Sans MT" panose="020B0502020104020203" pitchFamily="34" charset="0"/>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0E0F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644195" y="2036133"/>
            <a:ext cx="20345496" cy="781216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8850489" marR="0" lvl="5" indent="-903109" algn="l" defTabSz="2889954" rtl="0" eaLnBrk="1" fontAlgn="auto" latinLnBrk="0" hangingPunct="1">
              <a:lnSpc>
                <a:spcPct val="90000"/>
              </a:lnSpc>
              <a:spcBef>
                <a:spcPts val="1580"/>
              </a:spcBef>
              <a:spcAft>
                <a:spcPts val="0"/>
              </a:spcAft>
              <a:buClrTx/>
              <a:buSzTx/>
              <a:tabLst/>
              <a:defRPr/>
            </a:pPr>
            <a:r>
              <a:rPr lang="en-GB"/>
              <a:t>Sixth level</a:t>
            </a:r>
            <a:endParaRPr lang="en-US"/>
          </a:p>
          <a:p>
            <a:pPr marL="10295468" marR="0" lvl="6" indent="-903109" algn="l" defTabSz="2889954" rtl="0" eaLnBrk="1" fontAlgn="auto" latinLnBrk="0" hangingPunct="1">
              <a:lnSpc>
                <a:spcPct val="90000"/>
              </a:lnSpc>
              <a:spcBef>
                <a:spcPts val="1580"/>
              </a:spcBef>
              <a:spcAft>
                <a:spcPts val="0"/>
              </a:spcAft>
              <a:buClrTx/>
              <a:buSzTx/>
              <a:tabLst/>
              <a:defRPr/>
            </a:pPr>
            <a:r>
              <a:rPr lang="en-GB"/>
              <a:t>Seventh level</a:t>
            </a:r>
            <a:endParaRPr lang="en-US"/>
          </a:p>
          <a:p>
            <a:pPr marL="11740446" marR="0" lvl="7" indent="-903109" algn="l" defTabSz="2889954" rtl="0" eaLnBrk="1" fontAlgn="auto" latinLnBrk="0" hangingPunct="1">
              <a:lnSpc>
                <a:spcPct val="90000"/>
              </a:lnSpc>
              <a:spcBef>
                <a:spcPts val="1580"/>
              </a:spcBef>
              <a:spcAft>
                <a:spcPts val="0"/>
              </a:spcAft>
              <a:buClrTx/>
              <a:buSzTx/>
              <a:tabLst/>
              <a:defRPr/>
            </a:pPr>
            <a:r>
              <a:rPr lang="en-GB"/>
              <a:t>Eighth level</a:t>
            </a:r>
          </a:p>
          <a:p>
            <a:pPr marL="13185422" marR="0" lvl="8" indent="-903109" algn="l" defTabSz="2889954" rtl="0" eaLnBrk="1" fontAlgn="auto" latinLnBrk="0" hangingPunct="1">
              <a:lnSpc>
                <a:spcPct val="90000"/>
              </a:lnSpc>
              <a:spcBef>
                <a:spcPts val="1580"/>
              </a:spcBef>
              <a:spcAft>
                <a:spcPts val="0"/>
              </a:spcAft>
              <a:buClrTx/>
              <a:buSzTx/>
              <a:tabLst/>
              <a:defRPr/>
            </a:pPr>
            <a:r>
              <a:rPr lang="en-GB"/>
              <a:t>Nineth level</a:t>
            </a:r>
            <a:endParaRPr lang="en-US"/>
          </a:p>
          <a:p>
            <a:pPr lvl="4"/>
            <a:endParaRPr lang="en-US"/>
          </a:p>
        </p:txBody>
      </p:sp>
    </p:spTree>
    <p:extLst>
      <p:ext uri="{BB962C8B-B14F-4D97-AF65-F5344CB8AC3E}">
        <p14:creationId xmlns:p14="http://schemas.microsoft.com/office/powerpoint/2010/main" val="1169851552"/>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l" defTabSz="2889954" rtl="0" eaLnBrk="1" latinLnBrk="0" hangingPunct="1">
        <a:lnSpc>
          <a:spcPct val="90000"/>
        </a:lnSpc>
        <a:spcBef>
          <a:spcPct val="0"/>
        </a:spcBef>
        <a:buNone/>
        <a:defRPr sz="3792" b="1" kern="1200">
          <a:solidFill>
            <a:srgbClr val="0257A7"/>
          </a:solidFill>
          <a:latin typeface="+mj-lt"/>
          <a:ea typeface="+mj-ea"/>
          <a:cs typeface="+mj-cs"/>
        </a:defRPr>
      </a:lvl1pPr>
    </p:titleStyle>
    <p:bodyStyle>
      <a:lvl1pPr marL="0" indent="0" algn="l" defTabSz="2889954" rtl="0" eaLnBrk="1" latinLnBrk="0" hangingPunct="1">
        <a:lnSpc>
          <a:spcPct val="90000"/>
        </a:lnSpc>
        <a:spcBef>
          <a:spcPts val="3160"/>
        </a:spcBef>
        <a:buFont typeface="Arial" panose="020B0604020202020204" pitchFamily="34" charset="0"/>
        <a:buNone/>
        <a:defRPr sz="5689" b="1" kern="1200">
          <a:solidFill>
            <a:srgbClr val="0257A7"/>
          </a:solidFill>
          <a:latin typeface="Gill Sans MT" panose="020B0502020104020203" pitchFamily="34" charset="0"/>
          <a:ea typeface="+mn-ea"/>
          <a:cs typeface="+mn-cs"/>
        </a:defRPr>
      </a:lvl1pPr>
      <a:lvl2pPr marL="234809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2pPr>
      <a:lvl3pPr marL="3793067"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3pPr>
      <a:lvl4pPr marL="5238045"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4pPr>
      <a:lvl5pPr marL="6683021" indent="-903109" algn="l" defTabSz="2889954" rtl="0" eaLnBrk="1" latinLnBrk="0" hangingPunct="1">
        <a:lnSpc>
          <a:spcPct val="90000"/>
        </a:lnSpc>
        <a:spcBef>
          <a:spcPts val="1580"/>
        </a:spcBef>
        <a:buFont typeface="Arial" panose="020B0604020202020204" pitchFamily="34" charset="0"/>
        <a:buChar char="•"/>
        <a:defRPr sz="5689" b="1" kern="1200">
          <a:solidFill>
            <a:srgbClr val="0257A7"/>
          </a:solidFill>
          <a:latin typeface="Gill Sans MT" panose="020B0502020104020203" pitchFamily="34" charset="0"/>
          <a:ea typeface="+mn-ea"/>
          <a:cs typeface="+mn-cs"/>
        </a:defRPr>
      </a:lvl5pPr>
      <a:lvl6pPr marL="7947380"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6pPr>
      <a:lvl7pPr marL="9392355"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7pPr>
      <a:lvl8pPr marL="10837334"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8pPr>
      <a:lvl9pPr marL="12282309" marR="0" indent="0" algn="l" defTabSz="2889954" rtl="0" eaLnBrk="1" fontAlgn="auto" latinLnBrk="0" hangingPunct="1">
        <a:lnSpc>
          <a:spcPct val="90000"/>
        </a:lnSpc>
        <a:spcBef>
          <a:spcPts val="1580"/>
        </a:spcBef>
        <a:spcAft>
          <a:spcPts val="0"/>
        </a:spcAft>
        <a:buClrTx/>
        <a:buSzTx/>
        <a:buFont typeface="Arial" panose="020B0604020202020204" pitchFamily="34" charset="0"/>
        <a:buChar char="•"/>
        <a:tabLst/>
        <a:defRPr sz="5689" b="1" kern="1200">
          <a:solidFill>
            <a:srgbClr val="0257A7"/>
          </a:solidFill>
          <a:latin typeface="Gill Sans MT" panose="020B0502020104020203" pitchFamily="34" charset="0"/>
          <a:ea typeface="+mn-ea"/>
          <a:cs typeface="+mn-cs"/>
        </a:defRPr>
      </a:lvl9pPr>
    </p:bodyStyle>
    <p:otherStyle>
      <a:defPPr>
        <a:defRPr lang="en-US"/>
      </a:defPPr>
      <a:lvl1pPr marL="0" algn="l" defTabSz="2889954" rtl="0" eaLnBrk="1" latinLnBrk="0" hangingPunct="1">
        <a:defRPr sz="5689" kern="1200">
          <a:solidFill>
            <a:schemeClr val="tx1"/>
          </a:solidFill>
          <a:latin typeface="+mn-lt"/>
          <a:ea typeface="+mn-ea"/>
          <a:cs typeface="+mn-cs"/>
        </a:defRPr>
      </a:lvl1pPr>
      <a:lvl2pPr marL="1444979" algn="l" defTabSz="2889954" rtl="0" eaLnBrk="1" latinLnBrk="0" hangingPunct="1">
        <a:defRPr sz="5689" kern="1200">
          <a:solidFill>
            <a:schemeClr val="tx1"/>
          </a:solidFill>
          <a:latin typeface="+mn-lt"/>
          <a:ea typeface="+mn-ea"/>
          <a:cs typeface="+mn-cs"/>
        </a:defRPr>
      </a:lvl2pPr>
      <a:lvl3pPr marL="2889954" algn="l" defTabSz="2889954" rtl="0" eaLnBrk="1" latinLnBrk="0" hangingPunct="1">
        <a:defRPr sz="5689" kern="1200">
          <a:solidFill>
            <a:schemeClr val="tx1"/>
          </a:solidFill>
          <a:latin typeface="+mn-lt"/>
          <a:ea typeface="+mn-ea"/>
          <a:cs typeface="+mn-cs"/>
        </a:defRPr>
      </a:lvl3pPr>
      <a:lvl4pPr marL="4334933" algn="l" defTabSz="2889954" rtl="0" eaLnBrk="1" latinLnBrk="0" hangingPunct="1">
        <a:defRPr sz="5689" kern="1200">
          <a:solidFill>
            <a:schemeClr val="tx1"/>
          </a:solidFill>
          <a:latin typeface="+mn-lt"/>
          <a:ea typeface="+mn-ea"/>
          <a:cs typeface="+mn-cs"/>
        </a:defRPr>
      </a:lvl4pPr>
      <a:lvl5pPr marL="5779911" algn="l" defTabSz="2889954" rtl="0" eaLnBrk="1" latinLnBrk="0" hangingPunct="1">
        <a:defRPr sz="5689" kern="1200">
          <a:solidFill>
            <a:schemeClr val="tx1"/>
          </a:solidFill>
          <a:latin typeface="+mn-lt"/>
          <a:ea typeface="+mn-ea"/>
          <a:cs typeface="+mn-cs"/>
        </a:defRPr>
      </a:lvl5pPr>
      <a:lvl6pPr marL="7224890" algn="l" defTabSz="2889954" rtl="0" eaLnBrk="1" latinLnBrk="0" hangingPunct="1">
        <a:defRPr sz="5689" kern="1200">
          <a:solidFill>
            <a:schemeClr val="tx1"/>
          </a:solidFill>
          <a:latin typeface="+mn-lt"/>
          <a:ea typeface="+mn-ea"/>
          <a:cs typeface="+mn-cs"/>
        </a:defRPr>
      </a:lvl6pPr>
      <a:lvl7pPr marL="8669866" algn="l" defTabSz="2889954" rtl="0" eaLnBrk="1" latinLnBrk="0" hangingPunct="1">
        <a:defRPr sz="5689" kern="1200">
          <a:solidFill>
            <a:schemeClr val="tx1"/>
          </a:solidFill>
          <a:latin typeface="+mn-lt"/>
          <a:ea typeface="+mn-ea"/>
          <a:cs typeface="+mn-cs"/>
        </a:defRPr>
      </a:lvl7pPr>
      <a:lvl8pPr marL="10114844" algn="l" defTabSz="2889954" rtl="0" eaLnBrk="1" latinLnBrk="0" hangingPunct="1">
        <a:defRPr sz="5689" kern="1200">
          <a:solidFill>
            <a:schemeClr val="tx1"/>
          </a:solidFill>
          <a:latin typeface="+mn-lt"/>
          <a:ea typeface="+mn-ea"/>
          <a:cs typeface="+mn-cs"/>
        </a:defRPr>
      </a:lvl8pPr>
      <a:lvl9pPr marL="11559823" algn="l" defTabSz="2889954" rtl="0" eaLnBrk="1" latinLnBrk="0" hangingPunct="1">
        <a:defRPr sz="568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7/18/2025</a:t>
            </a:fld>
            <a:endParaRPr lang="en-US"/>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1E074B5B-9DB7-253E-38B8-2C812399D8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21674138" cy="12192000"/>
          </a:xfrm>
          <a:prstGeom prst="rect">
            <a:avLst/>
          </a:prstGeom>
        </p:spPr>
      </p:pic>
    </p:spTree>
    <p:extLst>
      <p:ext uri="{BB962C8B-B14F-4D97-AF65-F5344CB8AC3E}">
        <p14:creationId xmlns:p14="http://schemas.microsoft.com/office/powerpoint/2010/main" val="2420889653"/>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4" r:id="rId12"/>
  </p:sldLayoutIdLst>
  <p:hf hdr="0"/>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7/18/2025</a:t>
            </a:fld>
            <a:endParaRPr lang="en-US"/>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07B4E302-B4CB-BB46-753F-C6019FA60E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21674138" cy="12192000"/>
          </a:xfrm>
          <a:prstGeom prst="rect">
            <a:avLst/>
          </a:prstGeom>
        </p:spPr>
      </p:pic>
    </p:spTree>
    <p:extLst>
      <p:ext uri="{BB962C8B-B14F-4D97-AF65-F5344CB8AC3E}">
        <p14:creationId xmlns:p14="http://schemas.microsoft.com/office/powerpoint/2010/main" val="101875226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8" r:id="rId12"/>
  </p:sldLayoutIdLst>
  <p:hf hdr="0"/>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68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1B07-365B-6244-910A-4A52AAF06C90}"/>
              </a:ext>
            </a:extLst>
          </p:cNvPr>
          <p:cNvSpPr>
            <a:spLocks noGrp="1"/>
          </p:cNvSpPr>
          <p:nvPr>
            <p:ph type="title"/>
          </p:nvPr>
        </p:nvSpPr>
        <p:spPr/>
        <p:txBody>
          <a:bodyPr>
            <a:normAutofit fontScale="90000"/>
          </a:bodyPr>
          <a:lstStyle/>
          <a:p>
            <a:pPr algn="ctr"/>
            <a:r>
              <a:rPr lang="en-US" sz="9800" b="1" dirty="0"/>
              <a:t>ROYAL BRITISH LEGION</a:t>
            </a:r>
            <a:br>
              <a:rPr lang="en-US" sz="9800" b="1" dirty="0"/>
            </a:br>
            <a:br>
              <a:rPr lang="en-US" sz="8000" b="1" dirty="0"/>
            </a:br>
            <a:r>
              <a:rPr lang="en-US" sz="8000" b="1" dirty="0"/>
              <a:t>Benefits, Debt and Money Advice Service</a:t>
            </a:r>
            <a:br>
              <a:rPr lang="en-US" sz="8000" b="1" dirty="0"/>
            </a:br>
            <a:endParaRPr lang="en-US" dirty="0"/>
          </a:p>
        </p:txBody>
      </p:sp>
    </p:spTree>
    <p:extLst>
      <p:ext uri="{BB962C8B-B14F-4D97-AF65-F5344CB8AC3E}">
        <p14:creationId xmlns:p14="http://schemas.microsoft.com/office/powerpoint/2010/main" val="3193170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2CC44-1AC1-E442-AA4F-04B75691CB26}"/>
              </a:ext>
            </a:extLst>
          </p:cNvPr>
          <p:cNvSpPr>
            <a:spLocks noGrp="1"/>
          </p:cNvSpPr>
          <p:nvPr>
            <p:ph type="body" sz="quarter" idx="11"/>
          </p:nvPr>
        </p:nvSpPr>
        <p:spPr>
          <a:xfrm>
            <a:off x="644194" y="1042737"/>
            <a:ext cx="20352629" cy="9464843"/>
          </a:xfrm>
        </p:spPr>
        <p:txBody>
          <a:bodyPr>
            <a:noAutofit/>
          </a:bodyPr>
          <a:lstStyle/>
          <a:p>
            <a:pPr>
              <a:lnSpc>
                <a:spcPct val="100000"/>
              </a:lnSpc>
              <a:spcBef>
                <a:spcPts val="0"/>
              </a:spcBef>
            </a:pPr>
            <a:endParaRPr lang="en-GB" sz="36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r>
              <a:rPr lang="en-GB" sz="3600" dirty="0">
                <a:effectLst/>
                <a:latin typeface="Arial" panose="020B0604020202020204" pitchFamily="34" charset="0"/>
                <a:ea typeface="Aptos" panose="020B0004020202020204" pitchFamily="34" charset="0"/>
                <a:cs typeface="Arial" panose="020B0604020202020204" pitchFamily="34" charset="0"/>
              </a:rPr>
              <a:t>A beneficiary had a large amount of Child Maintenance Arrears that he disputed. The Child Maintenance Service (CMS) were also making large deductions from his wages that were not affordable. In terms of dealing with CMS, it was very difficult. It took them a long time to accept our Form of Authority, even with the Adviser adding themselves as the representative on his case. The Adviser then had to wait for a letter to confirm this had been done and be provided with a specific reference number but when this came, the CMS gave me the wrong details and then wouldn’t speak with the Adviser at all!</a:t>
            </a:r>
          </a:p>
          <a:p>
            <a:pPr marL="0" indent="0">
              <a:lnSpc>
                <a:spcPct val="100000"/>
              </a:lnSpc>
              <a:spcBef>
                <a:spcPts val="0"/>
              </a:spcBef>
              <a:buNone/>
            </a:pPr>
            <a:endParaRPr lang="en-GB" sz="3600" dirty="0">
              <a:latin typeface="Arial" panose="020B0604020202020204" pitchFamily="34" charset="0"/>
              <a:ea typeface="Aptos" panose="020B0004020202020204" pitchFamily="34" charset="0"/>
              <a:cs typeface="Arial" panose="020B0604020202020204" pitchFamily="34" charset="0"/>
            </a:endParaRPr>
          </a:p>
          <a:p>
            <a:pPr marL="0" indent="0">
              <a:lnSpc>
                <a:spcPct val="100000"/>
              </a:lnSpc>
              <a:spcBef>
                <a:spcPts val="0"/>
              </a:spcBef>
              <a:buNone/>
            </a:pPr>
            <a:endParaRPr lang="en-GB" sz="36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r>
              <a:rPr lang="en-GB" sz="3600" dirty="0">
                <a:effectLst/>
                <a:latin typeface="Arial" panose="020B0604020202020204" pitchFamily="34" charset="0"/>
                <a:ea typeface="Aptos" panose="020B0004020202020204" pitchFamily="34" charset="0"/>
                <a:cs typeface="Arial" panose="020B0604020202020204" pitchFamily="34" charset="0"/>
              </a:rPr>
              <a:t>The Adviser then tried to add information to his case online and they attached a copy of his financial statement showing that he could not afford the deductions that were being made and with a new offer of repayment, but the Adviser never got a response to this. The case lasted for well over a year with now real movement, before the Adviser lost contact with the beneficiary as we are sure the beneficiary got fed up waiting for this matter to be resolved. </a:t>
            </a:r>
          </a:p>
        </p:txBody>
      </p:sp>
      <p:sp>
        <p:nvSpPr>
          <p:cNvPr id="3" name="Text Placeholder 2">
            <a:extLst>
              <a:ext uri="{FF2B5EF4-FFF2-40B4-BE49-F238E27FC236}">
                <a16:creationId xmlns:a16="http://schemas.microsoft.com/office/drawing/2014/main" id="{3E221B89-F917-3746-AA57-82FE28F67396}"/>
              </a:ext>
            </a:extLst>
          </p:cNvPr>
          <p:cNvSpPr>
            <a:spLocks noGrp="1"/>
          </p:cNvSpPr>
          <p:nvPr>
            <p:ph type="body" sz="quarter" idx="12"/>
          </p:nvPr>
        </p:nvSpPr>
        <p:spPr>
          <a:xfrm>
            <a:off x="642714" y="272716"/>
            <a:ext cx="20353372" cy="914400"/>
          </a:xfrm>
        </p:spPr>
        <p:txBody>
          <a:bodyPr/>
          <a:lstStyle/>
          <a:p>
            <a:pPr marL="0" indent="0" algn="ctr">
              <a:buNone/>
            </a:pPr>
            <a:r>
              <a:rPr lang="en-GB" sz="5400" b="1">
                <a:effectLst/>
                <a:latin typeface="Arial" panose="020B0604020202020204" pitchFamily="34" charset="0"/>
                <a:ea typeface="Aptos" panose="020B0004020202020204" pitchFamily="34" charset="0"/>
                <a:cs typeface="Arial" panose="020B0604020202020204" pitchFamily="34" charset="0"/>
              </a:rPr>
              <a:t>Child Maintenance Service </a:t>
            </a:r>
            <a:r>
              <a:rPr lang="en-US" sz="5400" b="1">
                <a:latin typeface="Arial" panose="020B0604020202020204" pitchFamily="34" charset="0"/>
                <a:cs typeface="Arial" panose="020B0604020202020204" pitchFamily="34" charset="0"/>
              </a:rPr>
              <a:t>Case Example</a:t>
            </a:r>
          </a:p>
        </p:txBody>
      </p:sp>
    </p:spTree>
    <p:extLst>
      <p:ext uri="{BB962C8B-B14F-4D97-AF65-F5344CB8AC3E}">
        <p14:creationId xmlns:p14="http://schemas.microsoft.com/office/powerpoint/2010/main" val="415236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02CE5-6677-EE4B-BFA7-017121A5CF9D}"/>
              </a:ext>
            </a:extLst>
          </p:cNvPr>
          <p:cNvSpPr>
            <a:spLocks noGrp="1"/>
          </p:cNvSpPr>
          <p:nvPr>
            <p:ph type="body" sz="quarter" idx="11"/>
          </p:nvPr>
        </p:nvSpPr>
        <p:spPr>
          <a:xfrm>
            <a:off x="644194" y="1010654"/>
            <a:ext cx="20352629" cy="8878415"/>
          </a:xfrm>
        </p:spPr>
        <p:txBody>
          <a:bodyPr>
            <a:normAutofit fontScale="32500" lnSpcReduction="20000"/>
          </a:bodyPr>
          <a:lstStyle/>
          <a:p>
            <a:pPr marL="0" lvl="0" indent="0">
              <a:buNone/>
            </a:pPr>
            <a:r>
              <a:rPr lang="en-GB" sz="12800" b="1" dirty="0">
                <a:latin typeface="Arial" panose="020B0604020202020204" pitchFamily="34" charset="0"/>
                <a:ea typeface="Times New Roman" panose="02020603050405020304" pitchFamily="18" charset="0"/>
                <a:cs typeface="Arial" panose="020B0604020202020204" pitchFamily="34" charset="0"/>
              </a:rPr>
              <a:t>Universal Credit Overpayment</a:t>
            </a:r>
          </a:p>
          <a:p>
            <a:r>
              <a:rPr lang="en-GB" sz="12800" dirty="0">
                <a:effectLst/>
                <a:latin typeface="Arial" panose="020B0604020202020204" pitchFamily="34" charset="0"/>
                <a:ea typeface="Times New Roman" panose="02020603050405020304" pitchFamily="18" charset="0"/>
                <a:cs typeface="Arial" panose="020B0604020202020204" pitchFamily="34" charset="0"/>
              </a:rPr>
              <a:t>The beneficiary served in the Army from 1988 to 2005 and was medically discharged.</a:t>
            </a:r>
            <a:endParaRPr lang="en-GB" sz="128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r>
              <a:rPr lang="en-GB" sz="12800" dirty="0">
                <a:effectLst/>
                <a:latin typeface="Arial" panose="020B0604020202020204" pitchFamily="34" charset="0"/>
                <a:ea typeface="Times New Roman" panose="02020603050405020304" pitchFamily="18" charset="0"/>
                <a:cs typeface="Arial" panose="020B0604020202020204" pitchFamily="34" charset="0"/>
              </a:rPr>
              <a:t>The beneficiar</a:t>
            </a:r>
            <a:r>
              <a:rPr lang="en-GB" sz="12800" dirty="0">
                <a:latin typeface="Arial" panose="020B0604020202020204" pitchFamily="34" charset="0"/>
                <a:ea typeface="Times New Roman" panose="02020603050405020304" pitchFamily="18" charset="0"/>
                <a:cs typeface="Arial" panose="020B0604020202020204" pitchFamily="34" charset="0"/>
              </a:rPr>
              <a:t>y was in receipt of a </a:t>
            </a:r>
            <a:r>
              <a:rPr lang="en-GB" sz="12800" dirty="0">
                <a:effectLst/>
                <a:latin typeface="Arial" panose="020B0604020202020204" pitchFamily="34" charset="0"/>
                <a:ea typeface="Times New Roman" panose="02020603050405020304" pitchFamily="18" charset="0"/>
                <a:cs typeface="Arial" panose="020B0604020202020204" pitchFamily="34" charset="0"/>
              </a:rPr>
              <a:t>War Pension, Mobility Supplement , a Service Attributable Pension and Personal Independence Payment</a:t>
            </a:r>
            <a:endParaRPr lang="en-GB" sz="128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r>
              <a:rPr lang="en-GB" sz="12800" dirty="0">
                <a:effectLst/>
                <a:latin typeface="Arial" panose="020B0604020202020204" pitchFamily="34" charset="0"/>
                <a:ea typeface="Times New Roman" panose="02020603050405020304" pitchFamily="18" charset="0"/>
                <a:cs typeface="Arial" panose="020B0604020202020204" pitchFamily="34" charset="0"/>
              </a:rPr>
              <a:t>The case went to </a:t>
            </a:r>
            <a:r>
              <a:rPr lang="en-GB" sz="12800" dirty="0">
                <a:latin typeface="Arial" panose="020B0604020202020204" pitchFamily="34" charset="0"/>
                <a:ea typeface="Times New Roman" panose="02020603050405020304" pitchFamily="18" charset="0"/>
                <a:cs typeface="Arial" panose="020B0604020202020204" pitchFamily="34" charset="0"/>
              </a:rPr>
              <a:t>a Tribunal </a:t>
            </a:r>
            <a:r>
              <a:rPr lang="en-GB" sz="12800" dirty="0">
                <a:effectLst/>
                <a:latin typeface="Arial" panose="020B0604020202020204" pitchFamily="34" charset="0"/>
                <a:ea typeface="Times New Roman" panose="02020603050405020304" pitchFamily="18" charset="0"/>
                <a:cs typeface="Arial" panose="020B0604020202020204" pitchFamily="34" charset="0"/>
              </a:rPr>
              <a:t>appeal and the appeal was allowed and the DWP was ordered to pay back the full amount taken from beneficiary for the UC </a:t>
            </a:r>
            <a:r>
              <a:rPr lang="en-GB" sz="12800" dirty="0">
                <a:latin typeface="Arial" panose="020B0604020202020204" pitchFamily="34" charset="0"/>
                <a:ea typeface="Times New Roman" panose="02020603050405020304" pitchFamily="18" charset="0"/>
                <a:cs typeface="Arial" panose="020B0604020202020204" pitchFamily="34" charset="0"/>
              </a:rPr>
              <a:t>overpayment.</a:t>
            </a:r>
          </a:p>
          <a:p>
            <a:pPr>
              <a:lnSpc>
                <a:spcPct val="100000"/>
              </a:lnSpc>
              <a:spcBef>
                <a:spcPts val="0"/>
              </a:spcBef>
            </a:pPr>
            <a:r>
              <a:rPr lang="en-GB" sz="12800" dirty="0">
                <a:latin typeface="Arial" panose="020B0604020202020204" pitchFamily="34" charset="0"/>
                <a:ea typeface="Times New Roman" panose="02020603050405020304" pitchFamily="18" charset="0"/>
                <a:cs typeface="Arial" panose="020B0604020202020204" pitchFamily="34" charset="0"/>
              </a:rPr>
              <a:t>However, the </a:t>
            </a:r>
            <a:r>
              <a:rPr lang="en-GB" sz="12800" dirty="0">
                <a:effectLst/>
                <a:latin typeface="Arial" panose="020B0604020202020204" pitchFamily="34" charset="0"/>
                <a:ea typeface="Times New Roman" panose="02020603050405020304" pitchFamily="18" charset="0"/>
                <a:cs typeface="Arial" panose="020B0604020202020204" pitchFamily="34" charset="0"/>
              </a:rPr>
              <a:t>DWP did not refund the full amount they owed beneficiary until we sent them a pre-action protocol letter</a:t>
            </a:r>
          </a:p>
          <a:p>
            <a:pPr>
              <a:lnSpc>
                <a:spcPct val="100000"/>
              </a:lnSpc>
              <a:spcBef>
                <a:spcPts val="0"/>
              </a:spcBef>
            </a:pPr>
            <a:r>
              <a:rPr lang="en-GB" sz="12800" dirty="0">
                <a:effectLst/>
                <a:latin typeface="Arial" panose="020B0604020202020204" pitchFamily="34" charset="0"/>
                <a:ea typeface="Times New Roman" panose="02020603050405020304" pitchFamily="18" charset="0"/>
                <a:cs typeface="Arial" panose="020B0604020202020204" pitchFamily="34" charset="0"/>
              </a:rPr>
              <a:t>We involved the DWP Armed Forces Champion and eventually the DWP AFC Manager for the Northwest to escalate this.</a:t>
            </a:r>
            <a:endParaRPr lang="en-GB" sz="128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GB" sz="12800" dirty="0">
                <a:effectLst/>
                <a:latin typeface="Arial" panose="020B0604020202020204" pitchFamily="34" charset="0"/>
                <a:ea typeface="Times New Roman" panose="02020603050405020304" pitchFamily="18" charset="0"/>
                <a:cs typeface="Arial" panose="020B0604020202020204" pitchFamily="34" charset="0"/>
              </a:rPr>
              <a:t>We also involved the Child </a:t>
            </a:r>
            <a:r>
              <a:rPr lang="en-GB" sz="12800" dirty="0">
                <a:latin typeface="Arial" panose="020B0604020202020204" pitchFamily="34" charset="0"/>
                <a:ea typeface="Times New Roman" panose="02020603050405020304" pitchFamily="18" charset="0"/>
                <a:cs typeface="Arial" panose="020B0604020202020204" pitchFamily="34" charset="0"/>
              </a:rPr>
              <a:t>Poverty Action Group Judicial Review Project</a:t>
            </a:r>
            <a:r>
              <a:rPr lang="en-GB" sz="12800" dirty="0">
                <a:effectLst/>
                <a:latin typeface="Arial" panose="020B0604020202020204" pitchFamily="34" charset="0"/>
                <a:ea typeface="Times New Roman" panose="02020603050405020304" pitchFamily="18" charset="0"/>
                <a:cs typeface="Arial" panose="020B0604020202020204" pitchFamily="34" charset="0"/>
              </a:rPr>
              <a:t> for advice and guidance</a:t>
            </a:r>
            <a:endParaRPr lang="en-GB" sz="128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GB" sz="12800" dirty="0">
                <a:effectLst/>
                <a:latin typeface="Arial" panose="020B0604020202020204" pitchFamily="34" charset="0"/>
                <a:ea typeface="Times New Roman" panose="02020603050405020304" pitchFamily="18" charset="0"/>
                <a:cs typeface="Arial" panose="020B0604020202020204" pitchFamily="34" charset="0"/>
              </a:rPr>
              <a:t>Eventually the total </a:t>
            </a:r>
            <a:r>
              <a:rPr lang="en-GB" sz="12800" dirty="0">
                <a:latin typeface="Arial" panose="020B0604020202020204" pitchFamily="34" charset="0"/>
                <a:ea typeface="Times New Roman" panose="02020603050405020304" pitchFamily="18" charset="0"/>
                <a:cs typeface="Arial" panose="020B0604020202020204" pitchFamily="34" charset="0"/>
              </a:rPr>
              <a:t>amount was </a:t>
            </a:r>
            <a:r>
              <a:rPr lang="en-GB" sz="12800" dirty="0">
                <a:effectLst/>
                <a:latin typeface="Arial" panose="020B0604020202020204" pitchFamily="34" charset="0"/>
                <a:ea typeface="Times New Roman" panose="02020603050405020304" pitchFamily="18" charset="0"/>
                <a:cs typeface="Arial" panose="020B0604020202020204" pitchFamily="34" charset="0"/>
              </a:rPr>
              <a:t>repaid to the beneficiary which was over £7,000</a:t>
            </a:r>
          </a:p>
          <a:p>
            <a:pPr>
              <a:lnSpc>
                <a:spcPct val="100000"/>
              </a:lnSpc>
              <a:spcBef>
                <a:spcPts val="0"/>
              </a:spcBef>
            </a:pPr>
            <a:r>
              <a:rPr lang="en-GB" sz="12800" dirty="0">
                <a:latin typeface="Arial" panose="020B0604020202020204" pitchFamily="34" charset="0"/>
                <a:ea typeface="Times New Roman" panose="02020603050405020304" pitchFamily="18" charset="0"/>
                <a:cs typeface="Arial" panose="020B0604020202020204" pitchFamily="34" charset="0"/>
              </a:rPr>
              <a:t>It took 2 years to get this resolved -  from 10/2/22 to 14/3/24.</a:t>
            </a:r>
          </a:p>
          <a:p>
            <a:pPr marL="742950" lvl="1" indent="-285750">
              <a:buFont typeface="Courier New" panose="02070309020205020404" pitchFamily="49" charset="0"/>
              <a:buChar char="o"/>
            </a:pPr>
            <a:endParaRPr lang="en-GB" sz="96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p>
        </p:txBody>
      </p:sp>
      <p:sp>
        <p:nvSpPr>
          <p:cNvPr id="3" name="Text Placeholder 2">
            <a:extLst>
              <a:ext uri="{FF2B5EF4-FFF2-40B4-BE49-F238E27FC236}">
                <a16:creationId xmlns:a16="http://schemas.microsoft.com/office/drawing/2014/main" id="{EF393E10-3445-1346-87D9-8E3CB0AE4A05}"/>
              </a:ext>
            </a:extLst>
          </p:cNvPr>
          <p:cNvSpPr>
            <a:spLocks noGrp="1"/>
          </p:cNvSpPr>
          <p:nvPr>
            <p:ph type="body" sz="quarter" idx="12"/>
          </p:nvPr>
        </p:nvSpPr>
        <p:spPr>
          <a:xfrm>
            <a:off x="643457" y="224590"/>
            <a:ext cx="20353372" cy="786064"/>
          </a:xfrm>
        </p:spPr>
        <p:txBody>
          <a:bodyPr/>
          <a:lstStyle/>
          <a:p>
            <a:pPr marL="0" indent="0" algn="ctr">
              <a:buNone/>
            </a:pPr>
            <a:r>
              <a:rPr lang="en-GB" sz="4400" b="1">
                <a:latin typeface="Arial" panose="020B0604020202020204" pitchFamily="34" charset="0"/>
                <a:ea typeface="Times New Roman" panose="02020603050405020304" pitchFamily="18" charset="0"/>
                <a:cs typeface="Arial" panose="020B0604020202020204" pitchFamily="34" charset="0"/>
              </a:rPr>
              <a:t>Department for Work and Pensions </a:t>
            </a:r>
            <a:r>
              <a:rPr lang="en-US" sz="4400" b="1">
                <a:latin typeface="Arial" panose="020B0604020202020204" pitchFamily="34" charset="0"/>
                <a:cs typeface="Arial" panose="020B0604020202020204" pitchFamily="34" charset="0"/>
              </a:rPr>
              <a:t> - Case Examples</a:t>
            </a:r>
          </a:p>
        </p:txBody>
      </p:sp>
    </p:spTree>
    <p:extLst>
      <p:ext uri="{BB962C8B-B14F-4D97-AF65-F5344CB8AC3E}">
        <p14:creationId xmlns:p14="http://schemas.microsoft.com/office/powerpoint/2010/main" val="353520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02CE5-6677-EE4B-BFA7-017121A5CF9D}"/>
              </a:ext>
            </a:extLst>
          </p:cNvPr>
          <p:cNvSpPr>
            <a:spLocks noGrp="1"/>
          </p:cNvSpPr>
          <p:nvPr>
            <p:ph type="body" sz="quarter" idx="11"/>
          </p:nvPr>
        </p:nvSpPr>
        <p:spPr>
          <a:xfrm>
            <a:off x="643452" y="1010654"/>
            <a:ext cx="20353371" cy="6907661"/>
          </a:xfrm>
        </p:spPr>
        <p:txBody>
          <a:bodyPr>
            <a:normAutofit fontScale="25000" lnSpcReduction="20000"/>
          </a:bodyPr>
          <a:lstStyle/>
          <a:p>
            <a:pPr marL="0" indent="0">
              <a:lnSpc>
                <a:spcPct val="100000"/>
              </a:lnSpc>
              <a:spcBef>
                <a:spcPts val="0"/>
              </a:spcBef>
              <a:buNone/>
            </a:pPr>
            <a:endParaRPr lang="en-GB" sz="144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00000"/>
              </a:lnSpc>
              <a:spcBef>
                <a:spcPts val="0"/>
              </a:spcBef>
              <a:buNone/>
            </a:pPr>
            <a:endParaRPr lang="en-GB" sz="144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r>
              <a:rPr lang="en-GB" altLang="en-US" sz="14400" dirty="0">
                <a:effectLst/>
                <a:latin typeface="Arial" panose="020B0604020202020204" pitchFamily="34" charset="0"/>
                <a:ea typeface="Times New Roman" panose="02020603050405020304" pitchFamily="18" charset="0"/>
                <a:cs typeface="Arial" panose="020B0604020202020204" pitchFamily="34" charset="0"/>
              </a:rPr>
              <a:t>A beneficiary had an overpayment of Tax Credits.  </a:t>
            </a:r>
            <a:endParaRPr kumimoji="0" lang="en-GB" altLang="en-US" sz="144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defTabSz="914400" eaLnBrk="0" fontAlgn="base" hangingPunct="0">
              <a:lnSpc>
                <a:spcPct val="100000"/>
              </a:lnSpc>
              <a:spcBef>
                <a:spcPct val="0"/>
              </a:spcBef>
              <a:spcAft>
                <a:spcPct val="0"/>
              </a:spcAft>
            </a:pPr>
            <a:r>
              <a:rPr kumimoji="0" lang="en-GB" altLang="en-US" sz="1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HMRC refused to work with us, despite completing the necessary forms.</a:t>
            </a:r>
            <a:endParaRPr lang="en-GB" altLang="en-US" sz="14400"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lnSpc>
                <a:spcPct val="100000"/>
              </a:lnSpc>
              <a:spcBef>
                <a:spcPct val="0"/>
              </a:spcBef>
              <a:spcAft>
                <a:spcPct val="0"/>
              </a:spcAft>
            </a:pPr>
            <a:r>
              <a:rPr kumimoji="0" lang="en-GB" altLang="en-US" sz="1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beneficiary became unable to work due to awaiting an operation.</a:t>
            </a:r>
            <a:endParaRPr kumimoji="0" lang="en-GB" altLang="en-US" sz="144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defTabSz="914400" eaLnBrk="0" fontAlgn="base" hangingPunct="0">
              <a:lnSpc>
                <a:spcPct val="100000"/>
              </a:lnSpc>
              <a:spcBef>
                <a:spcPct val="0"/>
              </a:spcBef>
              <a:spcAft>
                <a:spcPct val="0"/>
              </a:spcAft>
            </a:pPr>
            <a:r>
              <a:rPr kumimoji="0" lang="en-GB" altLang="en-US" sz="1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beneficiary claimed Statutory Sick Pay then claimed Universal Credit and was issued with the Overpayment decision.  </a:t>
            </a:r>
            <a:endParaRPr lang="en-GB" altLang="en-US" sz="144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GB" sz="14400" dirty="0">
                <a:effectLst/>
                <a:latin typeface="Arial" panose="020B0604020202020204" pitchFamily="34" charset="0"/>
                <a:ea typeface="Times New Roman" panose="02020603050405020304" pitchFamily="18" charset="0"/>
                <a:cs typeface="Arial" panose="020B0604020202020204" pitchFamily="34" charset="0"/>
              </a:rPr>
              <a:t>We involved the DWP Armed Forces Champion Manager for the Northwest to escalate this.</a:t>
            </a:r>
            <a:endParaRPr lang="en-GB" sz="144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GB" sz="14400" dirty="0">
                <a:effectLst/>
                <a:latin typeface="Arial" panose="020B0604020202020204" pitchFamily="34" charset="0"/>
                <a:ea typeface="Times New Roman" panose="02020603050405020304" pitchFamily="18" charset="0"/>
                <a:cs typeface="Arial" panose="020B0604020202020204" pitchFamily="34" charset="0"/>
              </a:rPr>
              <a:t>We also involved the Child </a:t>
            </a:r>
            <a:r>
              <a:rPr lang="en-GB" sz="14400" dirty="0">
                <a:latin typeface="Arial" panose="020B0604020202020204" pitchFamily="34" charset="0"/>
                <a:ea typeface="Times New Roman" panose="02020603050405020304" pitchFamily="18" charset="0"/>
                <a:cs typeface="Arial" panose="020B0604020202020204" pitchFamily="34" charset="0"/>
              </a:rPr>
              <a:t>Poverty Action Group Judicial Review Project</a:t>
            </a:r>
            <a:r>
              <a:rPr lang="en-GB" sz="14400" dirty="0">
                <a:effectLst/>
                <a:latin typeface="Arial" panose="020B0604020202020204" pitchFamily="34" charset="0"/>
                <a:ea typeface="Times New Roman" panose="02020603050405020304" pitchFamily="18" charset="0"/>
                <a:cs typeface="Arial" panose="020B0604020202020204" pitchFamily="34" charset="0"/>
              </a:rPr>
              <a:t> for advice and guidance</a:t>
            </a:r>
            <a:endParaRPr lang="en-GB" sz="144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kumimoji="0" lang="en-GB" altLang="en-US" sz="1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DWP agreed to not recover the overpayment and the DWP repaid the beneficiary £4103.  </a:t>
            </a:r>
            <a:endParaRPr lang="en-GB" altLang="en-US" sz="144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kumimoji="0" lang="en-GB" altLang="en-US" sz="1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was discover</a:t>
            </a:r>
            <a:r>
              <a:rPr lang="en-GB" altLang="en-US" sz="14400" dirty="0">
                <a:latin typeface="Arial" panose="020B0604020202020204" pitchFamily="34" charset="0"/>
                <a:ea typeface="Times New Roman" panose="02020603050405020304" pitchFamily="18" charset="0"/>
                <a:cs typeface="Arial" panose="020B0604020202020204" pitchFamily="34" charset="0"/>
              </a:rPr>
              <a:t>ed that the </a:t>
            </a:r>
            <a:r>
              <a:rPr kumimoji="0" lang="en-GB" altLang="en-US" sz="1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DWP owed him £756.45 for an underpayment so if we hadn’t challenged the Overpayment this never would have been </a:t>
            </a:r>
            <a:r>
              <a:rPr lang="en-GB" altLang="en-US" sz="14400" dirty="0">
                <a:latin typeface="Arial" panose="020B0604020202020204" pitchFamily="34" charset="0"/>
                <a:ea typeface="Times New Roman" panose="02020603050405020304" pitchFamily="18" charset="0"/>
                <a:cs typeface="Arial" panose="020B0604020202020204" pitchFamily="34" charset="0"/>
              </a:rPr>
              <a:t>discovered! </a:t>
            </a:r>
          </a:p>
          <a:p>
            <a:pPr>
              <a:lnSpc>
                <a:spcPct val="100000"/>
              </a:lnSpc>
              <a:spcBef>
                <a:spcPts val="0"/>
              </a:spcBef>
            </a:pPr>
            <a:r>
              <a:rPr lang="en-GB" altLang="en-US" sz="14400" dirty="0">
                <a:latin typeface="Arial" panose="020B0604020202020204" pitchFamily="34" charset="0"/>
                <a:ea typeface="Times New Roman" panose="02020603050405020304" pitchFamily="18" charset="0"/>
                <a:cs typeface="Arial" panose="020B0604020202020204" pitchFamily="34" charset="0"/>
              </a:rPr>
              <a:t>It took from 2/11/23 to 2/9/24 to get this resolved</a:t>
            </a:r>
            <a:endParaRPr lang="en-GB" altLang="en-US" sz="14400" dirty="0">
              <a:latin typeface="Arial" panose="020B0604020202020204" pitchFamily="34" charset="0"/>
              <a:cs typeface="Arial" panose="020B0604020202020204" pitchFamily="34" charset="0"/>
            </a:endParaRPr>
          </a:p>
          <a:p>
            <a:pPr>
              <a:lnSpc>
                <a:spcPct val="100000"/>
              </a:lnSpc>
              <a:spcBef>
                <a:spcPts val="0"/>
              </a:spcBef>
            </a:pPr>
            <a:endParaRPr lang="en-GB" sz="96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endParaRPr kumimoji="0" lang="en-GB" altLang="en-US" sz="9600" b="0" i="0" u="none" strike="noStrike" cap="none" normalizeH="0" baseline="0" dirty="0">
              <a:ln>
                <a:noFill/>
              </a:ln>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9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9600" b="0" i="0" dirty="0">
                <a:solidFill>
                  <a:srgbClr val="000000"/>
                </a:solidFill>
                <a:effectLst/>
                <a:latin typeface="Arial" panose="020B0604020202020204" pitchFamily="34" charset="0"/>
                <a:cs typeface="Arial" panose="020B0604020202020204" pitchFamily="34" charset="0"/>
              </a:rPr>
              <a:t> </a:t>
            </a:r>
            <a:endParaRPr lang="en-US" dirty="0"/>
          </a:p>
        </p:txBody>
      </p:sp>
      <p:sp>
        <p:nvSpPr>
          <p:cNvPr id="3" name="Text Placeholder 2">
            <a:extLst>
              <a:ext uri="{FF2B5EF4-FFF2-40B4-BE49-F238E27FC236}">
                <a16:creationId xmlns:a16="http://schemas.microsoft.com/office/drawing/2014/main" id="{EF393E10-3445-1346-87D9-8E3CB0AE4A05}"/>
              </a:ext>
            </a:extLst>
          </p:cNvPr>
          <p:cNvSpPr>
            <a:spLocks noGrp="1"/>
          </p:cNvSpPr>
          <p:nvPr>
            <p:ph type="body" sz="quarter" idx="12"/>
          </p:nvPr>
        </p:nvSpPr>
        <p:spPr>
          <a:xfrm>
            <a:off x="643457" y="224590"/>
            <a:ext cx="20353372" cy="786064"/>
          </a:xfrm>
        </p:spPr>
        <p:txBody>
          <a:bodyPr/>
          <a:lstStyle/>
          <a:p>
            <a:pPr marL="0" indent="0" algn="ctr">
              <a:buNone/>
            </a:pPr>
            <a:r>
              <a:rPr lang="en-US" sz="4400" b="1">
                <a:latin typeface="Arial" panose="020B0604020202020204" pitchFamily="34" charset="0"/>
                <a:cs typeface="Arial" panose="020B0604020202020204" pitchFamily="34" charset="0"/>
              </a:rPr>
              <a:t>HMRC Case Examples</a:t>
            </a:r>
          </a:p>
        </p:txBody>
      </p:sp>
    </p:spTree>
    <p:extLst>
      <p:ext uri="{BB962C8B-B14F-4D97-AF65-F5344CB8AC3E}">
        <p14:creationId xmlns:p14="http://schemas.microsoft.com/office/powerpoint/2010/main" val="423396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4E4C9-21CC-44E0-9A6F-7F67ECE6FEC4}"/>
              </a:ext>
            </a:extLst>
          </p:cNvPr>
          <p:cNvSpPr>
            <a:spLocks noGrp="1"/>
          </p:cNvSpPr>
          <p:nvPr>
            <p:ph type="body" sz="quarter" idx="11"/>
          </p:nvPr>
        </p:nvSpPr>
        <p:spPr>
          <a:xfrm>
            <a:off x="644194" y="2336801"/>
            <a:ext cx="20352627" cy="8235950"/>
          </a:xfrm>
        </p:spPr>
        <p:txBody>
          <a:bodyPr>
            <a:normAutofit fontScale="77500" lnSpcReduction="20000"/>
          </a:bodyPr>
          <a:lstStyle/>
          <a:p>
            <a:pPr marL="0" indent="0">
              <a:buNone/>
            </a:pPr>
            <a:r>
              <a:rPr lang="en-GB" dirty="0"/>
              <a:t>“My needs were surpassed, will be eternity grateful for what was done.”</a:t>
            </a:r>
          </a:p>
          <a:p>
            <a:pPr marL="0" indent="0">
              <a:buNone/>
            </a:pPr>
            <a:endParaRPr lang="en-GB" dirty="0"/>
          </a:p>
          <a:p>
            <a:pPr marL="0" indent="0">
              <a:buNone/>
            </a:pPr>
            <a:r>
              <a:rPr lang="en-GB" dirty="0"/>
              <a:t>“Absolutely great . We have built a very trustworthy relationship, and I don’t know what I would have done without her.”</a:t>
            </a:r>
          </a:p>
          <a:p>
            <a:pPr marL="0" indent="0">
              <a:buNone/>
            </a:pPr>
            <a:endParaRPr lang="en-GB" dirty="0"/>
          </a:p>
          <a:p>
            <a:pPr marL="0" indent="0">
              <a:buNone/>
            </a:pPr>
            <a:r>
              <a:rPr lang="en-GB" dirty="0"/>
              <a:t>“British Legion team were fantastic very professional and courteous.”</a:t>
            </a:r>
          </a:p>
          <a:p>
            <a:pPr marL="0" indent="0">
              <a:buNone/>
            </a:pPr>
            <a:endParaRPr lang="en-GB" dirty="0"/>
          </a:p>
          <a:p>
            <a:pPr marL="0" indent="0">
              <a:buNone/>
            </a:pPr>
            <a:r>
              <a:rPr lang="en-GB" dirty="0"/>
              <a:t>“Feel like the team know what I need and listen to my situation and don't judge or assume and take into consideration all my experiences and worries.”</a:t>
            </a:r>
          </a:p>
          <a:p>
            <a:pPr marL="0" indent="0">
              <a:buNone/>
            </a:pPr>
            <a:endParaRPr lang="en-GB" dirty="0"/>
          </a:p>
          <a:p>
            <a:pPr marL="0" indent="0">
              <a:buNone/>
            </a:pPr>
            <a:r>
              <a:rPr lang="en-GB" dirty="0"/>
              <a:t>“I’d recommend that any veteran that’s finding life difficult to reach out to you.”</a:t>
            </a:r>
          </a:p>
          <a:p>
            <a:pPr marL="0" indent="0">
              <a:buNone/>
            </a:pPr>
            <a:endParaRPr lang="en-GB" dirty="0"/>
          </a:p>
          <a:p>
            <a:pPr marL="0" indent="0">
              <a:buNone/>
            </a:pPr>
            <a:r>
              <a:rPr lang="en-GB" dirty="0"/>
              <a:t>“The RBL were brilliant at understanding my needs, maintaining professionalism throughout. Never judgemental, always willing to help.”</a:t>
            </a:r>
          </a:p>
        </p:txBody>
      </p:sp>
      <p:sp>
        <p:nvSpPr>
          <p:cNvPr id="3" name="Text Placeholder 2">
            <a:extLst>
              <a:ext uri="{FF2B5EF4-FFF2-40B4-BE49-F238E27FC236}">
                <a16:creationId xmlns:a16="http://schemas.microsoft.com/office/drawing/2014/main" id="{6EDAEB34-ACAF-498A-8DAD-AD3F7134FE0E}"/>
              </a:ext>
            </a:extLst>
          </p:cNvPr>
          <p:cNvSpPr>
            <a:spLocks noGrp="1"/>
          </p:cNvSpPr>
          <p:nvPr>
            <p:ph type="body" sz="quarter" idx="12"/>
          </p:nvPr>
        </p:nvSpPr>
        <p:spPr/>
        <p:txBody>
          <a:bodyPr/>
          <a:lstStyle/>
          <a:p>
            <a:pPr marL="0" indent="0">
              <a:buNone/>
            </a:pPr>
            <a:r>
              <a:rPr lang="en-GB" dirty="0"/>
              <a:t>Beneficiary Feedback</a:t>
            </a:r>
          </a:p>
        </p:txBody>
      </p:sp>
    </p:spTree>
    <p:extLst>
      <p:ext uri="{BB962C8B-B14F-4D97-AF65-F5344CB8AC3E}">
        <p14:creationId xmlns:p14="http://schemas.microsoft.com/office/powerpoint/2010/main" val="269541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02CE5-6677-EE4B-BFA7-017121A5CF9D}"/>
              </a:ext>
            </a:extLst>
          </p:cNvPr>
          <p:cNvSpPr>
            <a:spLocks noGrp="1"/>
          </p:cNvSpPr>
          <p:nvPr>
            <p:ph type="body" sz="quarter" idx="11"/>
          </p:nvPr>
        </p:nvSpPr>
        <p:spPr>
          <a:xfrm>
            <a:off x="644194" y="1331496"/>
            <a:ext cx="20352629" cy="8557574"/>
          </a:xfrm>
        </p:spPr>
        <p:txBody>
          <a:bodyPr>
            <a:normAutofit lnSpcReduction="10000"/>
          </a:bodyPr>
          <a:lstStyle/>
          <a:p>
            <a:pPr marL="0" indent="0">
              <a:buNone/>
            </a:pPr>
            <a:endParaRPr lang="en-GB" sz="4000">
              <a:effectLst/>
              <a:ea typeface="Aptos" panose="020B0004020202020204" pitchFamily="34" charset="0"/>
              <a:cs typeface="Calibri" panose="020F0502020204030204" pitchFamily="34" charset="0"/>
            </a:endParaRPr>
          </a:p>
          <a:p>
            <a:pPr marL="0" indent="0">
              <a:buNone/>
            </a:pPr>
            <a:r>
              <a:rPr lang="en-GB" sz="4000">
                <a:ea typeface="Aptos" panose="020B0004020202020204" pitchFamily="34" charset="0"/>
                <a:cs typeface="Calibri" panose="020F0502020204030204" pitchFamily="34" charset="0"/>
              </a:rPr>
              <a:t>T</a:t>
            </a:r>
            <a:r>
              <a:rPr lang="en-GB" sz="4000">
                <a:effectLst/>
                <a:ea typeface="Aptos" panose="020B0004020202020204" pitchFamily="34" charset="0"/>
                <a:cs typeface="Calibri" panose="020F0502020204030204" pitchFamily="34" charset="0"/>
              </a:rPr>
              <a:t>he Credit Their Service campaign</a:t>
            </a:r>
          </a:p>
          <a:p>
            <a:r>
              <a:rPr lang="en-GB" sz="4000">
                <a:effectLst/>
                <a:ea typeface="Aptos" panose="020B0004020202020204" pitchFamily="34" charset="0"/>
              </a:rPr>
              <a:t>The treatment of military compensation in means tests for welfare benefits can result in injured veterans or bereaved families being ineligible for certain benefits or cause them to use their compensation payments to cover everyday living costs. Consequently, this may impact on their physical and mental wellbeing, access to housing and households’ financial resilience.</a:t>
            </a:r>
          </a:p>
          <a:p>
            <a:pPr marL="0" indent="0">
              <a:buNone/>
            </a:pPr>
            <a:endParaRPr lang="en-GB" sz="4000">
              <a:effectLst/>
              <a:ea typeface="Aptos" panose="020B0004020202020204" pitchFamily="34" charset="0"/>
            </a:endParaRPr>
          </a:p>
          <a:p>
            <a:r>
              <a:rPr lang="en-GB" sz="4000">
                <a:effectLst/>
                <a:ea typeface="Aptos" panose="020B0004020202020204" pitchFamily="34" charset="0"/>
              </a:rPr>
              <a:t>Our recommendation is that compensation and payments awarded for illness, injury or death as a result of Service should never be treated as normal income. The Government should ensure that no statutory means test treats War Disablement Pensions, Armed Forces Compensation Scheme Guaranteed Income Payments and Service Invaliding or Service Attributable Payments, as normal income. Local authorities should use their discretionary powers to ensure that means-testing policies for locally administered benefits disregard military compensation payments in full.</a:t>
            </a:r>
          </a:p>
          <a:p>
            <a:pPr marL="0" indent="0">
              <a:buNone/>
            </a:pPr>
            <a:endParaRPr lang="en-GB" sz="2400">
              <a:effectLst/>
              <a:ea typeface="Aptos" panose="020B0004020202020204" pitchFamily="34" charset="0"/>
              <a:cs typeface="Calibri" panose="020F0502020204030204" pitchFamily="34" charset="0"/>
            </a:endParaRPr>
          </a:p>
          <a:p>
            <a:pPr marL="0" indent="0">
              <a:buNone/>
            </a:pPr>
            <a:endParaRPr lang="en-GB" sz="2400">
              <a:ea typeface="Aptos" panose="020B0004020202020204" pitchFamily="34" charset="0"/>
              <a:cs typeface="Calibri" panose="020F0502020204030204" pitchFamily="34" charset="0"/>
            </a:endParaRPr>
          </a:p>
          <a:p>
            <a:pPr marL="0" indent="0">
              <a:buNone/>
            </a:pPr>
            <a:endParaRPr lang="en-GB" sz="2400">
              <a:effectLst/>
              <a:ea typeface="Aptos" panose="020B0004020202020204" pitchFamily="34" charset="0"/>
              <a:cs typeface="Calibri" panose="020F0502020204030204" pitchFamily="34" charset="0"/>
            </a:endParaRPr>
          </a:p>
          <a:p>
            <a:pPr marL="0" indent="0">
              <a:buNone/>
            </a:pPr>
            <a:endParaRPr lang="en-US"/>
          </a:p>
        </p:txBody>
      </p:sp>
      <p:sp>
        <p:nvSpPr>
          <p:cNvPr id="3" name="Text Placeholder 2">
            <a:extLst>
              <a:ext uri="{FF2B5EF4-FFF2-40B4-BE49-F238E27FC236}">
                <a16:creationId xmlns:a16="http://schemas.microsoft.com/office/drawing/2014/main" id="{EF393E10-3445-1346-87D9-8E3CB0AE4A05}"/>
              </a:ext>
            </a:extLst>
          </p:cNvPr>
          <p:cNvSpPr>
            <a:spLocks noGrp="1"/>
          </p:cNvSpPr>
          <p:nvPr>
            <p:ph type="body" sz="quarter" idx="12"/>
          </p:nvPr>
        </p:nvSpPr>
        <p:spPr>
          <a:xfrm>
            <a:off x="643457" y="224590"/>
            <a:ext cx="20353372" cy="786064"/>
          </a:xfrm>
        </p:spPr>
        <p:txBody>
          <a:bodyPr/>
          <a:lstStyle/>
          <a:p>
            <a:pPr marL="0" indent="0" algn="ctr">
              <a:buNone/>
            </a:pPr>
            <a:r>
              <a:rPr lang="en-GB" sz="6600" b="1">
                <a:ea typeface="Aptos" panose="020B0004020202020204" pitchFamily="34" charset="0"/>
                <a:cs typeface="Calibri" panose="020F0502020204030204" pitchFamily="34" charset="0"/>
              </a:rPr>
              <a:t>Royal British Legion Campaign</a:t>
            </a:r>
          </a:p>
          <a:p>
            <a:pPr marL="0" indent="0" algn="ctr">
              <a:buNone/>
            </a:pPr>
            <a:endParaRPr lang="en-US" sz="4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67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7643B-9090-03FA-8131-382EA0E8E8D1}"/>
              </a:ext>
            </a:extLst>
          </p:cNvPr>
          <p:cNvSpPr>
            <a:spLocks noGrp="1"/>
          </p:cNvSpPr>
          <p:nvPr>
            <p:ph type="body" sz="quarter" idx="11"/>
          </p:nvPr>
        </p:nvSpPr>
        <p:spPr/>
        <p:txBody>
          <a:bodyPr vert="horz" lIns="91440" tIns="45720" rIns="91440" bIns="45720" rtlCol="0" anchor="t">
            <a:noAutofit/>
          </a:bodyPr>
          <a:lstStyle/>
          <a:p>
            <a:pPr marL="685800" indent="-685800">
              <a:lnSpc>
                <a:spcPct val="150000"/>
              </a:lnSpc>
            </a:pPr>
            <a:r>
              <a:rPr lang="en-GB" sz="4400" b="1">
                <a:solidFill>
                  <a:srgbClr val="000000"/>
                </a:solidFill>
              </a:rPr>
              <a:t>Currently serving and ex-service personnel who have received one day of pay</a:t>
            </a:r>
            <a:r>
              <a:rPr lang="en-GB" sz="4400" b="1"/>
              <a:t>.</a:t>
            </a:r>
            <a:endParaRPr lang="en-GB" sz="4400" b="1">
              <a:cs typeface="Calibri" panose="020F0502020204030204"/>
            </a:endParaRPr>
          </a:p>
          <a:p>
            <a:pPr marL="685800" indent="-685800">
              <a:lnSpc>
                <a:spcPct val="150000"/>
              </a:lnSpc>
            </a:pPr>
            <a:r>
              <a:rPr lang="en-GB" sz="4400" b="1"/>
              <a:t>Spouses/Partners (including widows/widowers).</a:t>
            </a:r>
            <a:endParaRPr lang="en-GB" sz="4400" b="1">
              <a:cs typeface="Calibri" panose="020F0502020204030204"/>
            </a:endParaRPr>
          </a:p>
          <a:p>
            <a:pPr marL="685800" indent="-685800">
              <a:lnSpc>
                <a:spcPct val="150000"/>
              </a:lnSpc>
            </a:pPr>
            <a:r>
              <a:rPr lang="en-GB" sz="4400" b="1">
                <a:solidFill>
                  <a:srgbClr val="000000"/>
                </a:solidFill>
              </a:rPr>
              <a:t>Any person who is financially dependent on a beneficiary.</a:t>
            </a:r>
            <a:endParaRPr lang="en-GB" sz="4400" b="1">
              <a:solidFill>
                <a:srgbClr val="000000"/>
              </a:solidFill>
              <a:cs typeface="Calibri" panose="020F0502020204030204"/>
            </a:endParaRPr>
          </a:p>
          <a:p>
            <a:pPr marL="685800" indent="-685800">
              <a:lnSpc>
                <a:spcPct val="150000"/>
              </a:lnSpc>
            </a:pPr>
            <a:r>
              <a:rPr lang="en-GB" sz="4400" b="1">
                <a:solidFill>
                  <a:srgbClr val="000000"/>
                </a:solidFill>
              </a:rPr>
              <a:t>Any person who is dependent for care from a beneficiary, or the spouse of a beneficiary. This includes adults or children.</a:t>
            </a:r>
            <a:endParaRPr lang="en-GB" sz="4400" b="1">
              <a:solidFill>
                <a:srgbClr val="000000"/>
              </a:solidFill>
              <a:cs typeface="Calibri" panose="020F0502020204030204"/>
            </a:endParaRPr>
          </a:p>
          <a:p>
            <a:pPr marL="685800" indent="-685800">
              <a:lnSpc>
                <a:spcPct val="150000"/>
              </a:lnSpc>
            </a:pPr>
            <a:r>
              <a:rPr lang="en-GB" sz="4400" b="1">
                <a:solidFill>
                  <a:srgbClr val="000000"/>
                </a:solidFill>
              </a:rPr>
              <a:t>Any person whom a beneficiary is dependent on for care.</a:t>
            </a:r>
            <a:endParaRPr lang="en-GB" sz="4400" b="1">
              <a:solidFill>
                <a:srgbClr val="000000"/>
              </a:solidFill>
              <a:cs typeface="Calibri" panose="020F0502020204030204"/>
            </a:endParaRPr>
          </a:p>
          <a:p>
            <a:pPr marL="902970" indent="-902970"/>
            <a:endParaRPr lang="en-GB">
              <a:cs typeface="Calibri" panose="020F0502020204030204"/>
            </a:endParaRPr>
          </a:p>
        </p:txBody>
      </p:sp>
      <p:sp>
        <p:nvSpPr>
          <p:cNvPr id="3" name="Text Placeholder 2">
            <a:extLst>
              <a:ext uri="{FF2B5EF4-FFF2-40B4-BE49-F238E27FC236}">
                <a16:creationId xmlns:a16="http://schemas.microsoft.com/office/drawing/2014/main" id="{146EE1D5-4014-68FF-1C08-2AF69727D196}"/>
              </a:ext>
            </a:extLst>
          </p:cNvPr>
          <p:cNvSpPr>
            <a:spLocks noGrp="1"/>
          </p:cNvSpPr>
          <p:nvPr>
            <p:ph type="body" sz="quarter" idx="12"/>
          </p:nvPr>
        </p:nvSpPr>
        <p:spPr/>
        <p:txBody>
          <a:bodyPr vert="horz" lIns="91440" tIns="45720" rIns="91440" bIns="45720" rtlCol="0" anchor="t">
            <a:noAutofit/>
          </a:bodyPr>
          <a:lstStyle/>
          <a:p>
            <a:pPr marL="0" indent="0" algn="ctr">
              <a:buNone/>
            </a:pPr>
            <a:r>
              <a:rPr lang="en-GB" sz="8000" b="1">
                <a:solidFill>
                  <a:srgbClr val="FF0000"/>
                </a:solidFill>
              </a:rPr>
              <a:t>RBL ELIGIBILITY</a:t>
            </a:r>
            <a:endParaRPr lang="en-GB" sz="8000">
              <a:solidFill>
                <a:srgbClr val="FF0000"/>
              </a:solidFill>
            </a:endParaRPr>
          </a:p>
        </p:txBody>
      </p:sp>
    </p:spTree>
    <p:extLst>
      <p:ext uri="{BB962C8B-B14F-4D97-AF65-F5344CB8AC3E}">
        <p14:creationId xmlns:p14="http://schemas.microsoft.com/office/powerpoint/2010/main" val="323154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FB419-1AD1-2746-B52E-081822963D2C}"/>
              </a:ext>
            </a:extLst>
          </p:cNvPr>
          <p:cNvSpPr>
            <a:spLocks noGrp="1"/>
          </p:cNvSpPr>
          <p:nvPr>
            <p:ph type="body" sz="quarter" idx="11"/>
          </p:nvPr>
        </p:nvSpPr>
        <p:spPr/>
        <p:txBody>
          <a:bodyPr vert="horz" lIns="91440" tIns="45720" rIns="91440" bIns="45720" rtlCol="0" anchor="t">
            <a:normAutofit fontScale="92500" lnSpcReduction="10000"/>
          </a:bodyPr>
          <a:lstStyle/>
          <a:p>
            <a:pPr marL="902970" indent="-902970" algn="ctr"/>
            <a:endParaRPr lang="en-GB" sz="6600" b="1" u="sng" dirty="0">
              <a:cs typeface="Calibri"/>
            </a:endParaRPr>
          </a:p>
          <a:p>
            <a:pPr marL="902970" indent="-902970" algn="ctr"/>
            <a:endParaRPr lang="en-GB" sz="6600" b="1" dirty="0">
              <a:cs typeface="Calibri" panose="020F0502020204030204"/>
            </a:endParaRPr>
          </a:p>
          <a:p>
            <a:pPr marL="902970" indent="-902970" algn="just"/>
            <a:r>
              <a:rPr lang="en-GB" sz="6000" dirty="0"/>
              <a:t>Team of 25 Specialist Benefits &amp; Debt Advisers.</a:t>
            </a:r>
            <a:endParaRPr lang="en-GB" sz="6000" dirty="0">
              <a:cs typeface="Calibri"/>
            </a:endParaRPr>
          </a:p>
          <a:p>
            <a:pPr marL="902970" indent="-902970" algn="just"/>
            <a:r>
              <a:rPr lang="en-GB" sz="6000" dirty="0"/>
              <a:t>Split into 5 Regions:</a:t>
            </a:r>
            <a:endParaRPr lang="en-GB" sz="6000" dirty="0">
              <a:cs typeface="Calibri"/>
            </a:endParaRPr>
          </a:p>
          <a:p>
            <a:pPr marL="2031365" lvl="2" indent="-902970" algn="just">
              <a:buFont typeface="Wingdings" panose="020B0604020202020204" pitchFamily="34" charset="0"/>
              <a:buChar char="§"/>
            </a:pPr>
            <a:r>
              <a:rPr lang="en-GB" sz="4600" dirty="0">
                <a:cs typeface="Calibri"/>
              </a:rPr>
              <a:t>Jennie Anderson – Head of Welfare, BDMA</a:t>
            </a:r>
            <a:endParaRPr lang="en-GB" sz="4600" dirty="0"/>
          </a:p>
          <a:p>
            <a:pPr marL="2031365" lvl="2" indent="-902970" algn="just">
              <a:buFont typeface="Wingdings" panose="020B0604020202020204" pitchFamily="34" charset="0"/>
              <a:buChar char="§"/>
            </a:pPr>
            <a:r>
              <a:rPr lang="en-GB" sz="4600" dirty="0"/>
              <a:t>Claire Marsh – North – Region 4</a:t>
            </a:r>
            <a:endParaRPr lang="en-GB" sz="4600" dirty="0">
              <a:cs typeface="Calibri"/>
            </a:endParaRPr>
          </a:p>
          <a:p>
            <a:pPr marL="2031365" lvl="2" indent="-902970" algn="just">
              <a:buFont typeface="Wingdings" panose="020B0604020202020204" pitchFamily="34" charset="0"/>
              <a:buChar char="§"/>
            </a:pPr>
            <a:r>
              <a:rPr lang="en-GB" sz="4600" dirty="0"/>
              <a:t>Beth Dowson - North Midlands – Region 3</a:t>
            </a:r>
            <a:endParaRPr lang="en-GB" sz="4600" dirty="0">
              <a:cs typeface="Calibri"/>
            </a:endParaRPr>
          </a:p>
          <a:p>
            <a:pPr marL="2031365" lvl="2" indent="-902970" algn="just">
              <a:buFont typeface="Wingdings" panose="020B0604020202020204" pitchFamily="34" charset="0"/>
              <a:buChar char="§"/>
            </a:pPr>
            <a:r>
              <a:rPr lang="en-GB" sz="4600" dirty="0"/>
              <a:t>Gavin Allen - South Midlands &amp; Wales – Region 2</a:t>
            </a:r>
            <a:endParaRPr lang="en-GB" sz="4600" dirty="0">
              <a:cs typeface="Calibri"/>
            </a:endParaRPr>
          </a:p>
          <a:p>
            <a:pPr marL="2031365" lvl="2" indent="-902970" algn="just">
              <a:buFont typeface="Wingdings" panose="020B0604020202020204" pitchFamily="34" charset="0"/>
              <a:buChar char="§"/>
            </a:pPr>
            <a:r>
              <a:rPr lang="en-GB" sz="4600" dirty="0"/>
              <a:t>Philip Monk – South – Region 1 </a:t>
            </a:r>
          </a:p>
          <a:p>
            <a:pPr marL="2031365" lvl="2" indent="-902970" algn="just">
              <a:buFont typeface="Wingdings" panose="020B0604020202020204" pitchFamily="34" charset="0"/>
              <a:buChar char="§"/>
            </a:pPr>
            <a:r>
              <a:rPr lang="en-GB" sz="4600" dirty="0">
                <a:cs typeface="Calibri"/>
              </a:rPr>
              <a:t>Jim Henderson – Scotland – Region 5</a:t>
            </a:r>
          </a:p>
          <a:p>
            <a:pPr marL="902970" indent="-902970" algn="just"/>
            <a:endParaRPr lang="en-GB" sz="6000" dirty="0">
              <a:cs typeface="Calibri"/>
            </a:endParaRPr>
          </a:p>
        </p:txBody>
      </p:sp>
      <p:sp>
        <p:nvSpPr>
          <p:cNvPr id="3" name="Text Placeholder 2">
            <a:extLst>
              <a:ext uri="{FF2B5EF4-FFF2-40B4-BE49-F238E27FC236}">
                <a16:creationId xmlns:a16="http://schemas.microsoft.com/office/drawing/2014/main" id="{7CE5661C-E20F-A844-8A10-A33AFDF65BBD}"/>
              </a:ext>
            </a:extLst>
          </p:cNvPr>
          <p:cNvSpPr>
            <a:spLocks noGrp="1"/>
          </p:cNvSpPr>
          <p:nvPr>
            <p:ph type="body" sz="quarter" idx="12"/>
          </p:nvPr>
        </p:nvSpPr>
        <p:spPr/>
        <p:txBody>
          <a:bodyPr vert="horz" lIns="91440" tIns="45720" rIns="91440" bIns="45720" rtlCol="0" anchor="t">
            <a:noAutofit/>
          </a:bodyPr>
          <a:lstStyle/>
          <a:p>
            <a:pPr marL="0" indent="0" algn="ctr">
              <a:buNone/>
            </a:pPr>
            <a:r>
              <a:rPr lang="en-GB" sz="8000" b="1">
                <a:solidFill>
                  <a:srgbClr val="FF0000"/>
                </a:solidFill>
                <a:cs typeface="Calibri"/>
              </a:rPr>
              <a:t>BDMA – Structure</a:t>
            </a:r>
          </a:p>
        </p:txBody>
      </p:sp>
    </p:spTree>
    <p:extLst>
      <p:ext uri="{BB962C8B-B14F-4D97-AF65-F5344CB8AC3E}">
        <p14:creationId xmlns:p14="http://schemas.microsoft.com/office/powerpoint/2010/main" val="190387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B9AE-EDE9-94FA-3AF4-2103315220FD}"/>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50900423-4CE9-C48B-FF64-5F3DAE401898}"/>
              </a:ext>
            </a:extLst>
          </p:cNvPr>
          <p:cNvPicPr>
            <a:picLocks noChangeAspect="1"/>
          </p:cNvPicPr>
          <p:nvPr/>
        </p:nvPicPr>
        <p:blipFill>
          <a:blip r:embed="rId2"/>
          <a:stretch>
            <a:fillRect/>
          </a:stretch>
        </p:blipFill>
        <p:spPr>
          <a:xfrm>
            <a:off x="-1" y="-1"/>
            <a:ext cx="21674139" cy="12359641"/>
          </a:xfrm>
          <a:prstGeom prst="rect">
            <a:avLst/>
          </a:prstGeom>
        </p:spPr>
      </p:pic>
    </p:spTree>
    <p:extLst>
      <p:ext uri="{BB962C8B-B14F-4D97-AF65-F5344CB8AC3E}">
        <p14:creationId xmlns:p14="http://schemas.microsoft.com/office/powerpoint/2010/main" val="23353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51414-BA3C-48A6-8531-13F906AB28FE}"/>
              </a:ext>
            </a:extLst>
          </p:cNvPr>
          <p:cNvSpPr>
            <a:spLocks noGrp="1"/>
          </p:cNvSpPr>
          <p:nvPr>
            <p:ph type="body" sz="quarter" idx="11"/>
          </p:nvPr>
        </p:nvSpPr>
        <p:spPr>
          <a:xfrm>
            <a:off x="644194" y="1371600"/>
            <a:ext cx="20352629" cy="9973730"/>
          </a:xfrm>
        </p:spPr>
        <p:txBody>
          <a:bodyPr>
            <a:normAutofit fontScale="85000" lnSpcReduction="20000"/>
          </a:bodyPr>
          <a:lstStyle/>
          <a:p>
            <a:pPr>
              <a:lnSpc>
                <a:spcPct val="110000"/>
              </a:lnSpc>
              <a:spcBef>
                <a:spcPts val="0"/>
              </a:spcBef>
            </a:pPr>
            <a:r>
              <a:rPr lang="en-GB" b="1" dirty="0"/>
              <a:t>Income Maximisation  </a:t>
            </a:r>
            <a:r>
              <a:rPr lang="en-GB" dirty="0"/>
              <a:t>- for beneficiaries in crisis with zero income and/or vulnerable beneficiaries with complex benefit overlaps which require BDMA input, for a more specialist benefit check and advice.</a:t>
            </a:r>
          </a:p>
          <a:p>
            <a:pPr marL="0" indent="0">
              <a:lnSpc>
                <a:spcPct val="110000"/>
              </a:lnSpc>
              <a:spcBef>
                <a:spcPts val="0"/>
              </a:spcBef>
              <a:buNone/>
            </a:pPr>
            <a:endParaRPr lang="en-GB" dirty="0"/>
          </a:p>
          <a:p>
            <a:pPr>
              <a:lnSpc>
                <a:spcPct val="110000"/>
              </a:lnSpc>
              <a:spcBef>
                <a:spcPts val="0"/>
              </a:spcBef>
            </a:pPr>
            <a:r>
              <a:rPr lang="en-GB" b="1" dirty="0"/>
              <a:t>Welfare Benefits - Mandatory Reconsiderations  and Appeal &amp; Representation -  </a:t>
            </a:r>
            <a:r>
              <a:rPr lang="en-GB" dirty="0"/>
              <a:t>A beneficiary must have made a claim for a benefit, received a decision they disagree with and require support to challenge the decision.</a:t>
            </a:r>
            <a:r>
              <a:rPr lang="en-GB" b="1" dirty="0"/>
              <a:t> </a:t>
            </a:r>
            <a:r>
              <a:rPr lang="en-GB" dirty="0"/>
              <a:t>We can support with providing advice on merit, gathering medical evidence, in some cases achieving outcomes without the need for tribunal attendance and preparing/representing at  tribunals. </a:t>
            </a:r>
          </a:p>
          <a:p>
            <a:pPr marL="0" indent="0">
              <a:lnSpc>
                <a:spcPct val="110000"/>
              </a:lnSpc>
              <a:spcBef>
                <a:spcPts val="0"/>
              </a:spcBef>
              <a:buNone/>
            </a:pPr>
            <a:endParaRPr lang="en-GB" dirty="0"/>
          </a:p>
          <a:p>
            <a:pPr>
              <a:lnSpc>
                <a:spcPct val="110000"/>
              </a:lnSpc>
              <a:spcBef>
                <a:spcPts val="0"/>
              </a:spcBef>
            </a:pPr>
            <a:r>
              <a:rPr lang="en-GB" b="1" dirty="0"/>
              <a:t>Debt Advice - </a:t>
            </a:r>
            <a:r>
              <a:rPr lang="en-GB" dirty="0"/>
              <a:t>The BDMA service supports beneficiaries with priority &amp; non-priority debts, or nonpriority debts only (in the absence of priority debt) where vulnerabilities are a barrier to accessing an external advice agency for support. The Service provides holistic, non-judgemental advice on a range of debt options including insolvency and can enter beneficiaries into Breathing Space application to protect from creditor enforcement action. </a:t>
            </a:r>
          </a:p>
        </p:txBody>
      </p:sp>
      <p:sp>
        <p:nvSpPr>
          <p:cNvPr id="3" name="Text Placeholder 2">
            <a:extLst>
              <a:ext uri="{FF2B5EF4-FFF2-40B4-BE49-F238E27FC236}">
                <a16:creationId xmlns:a16="http://schemas.microsoft.com/office/drawing/2014/main" id="{B4173711-19D5-1450-6B00-B75332D2FB3F}"/>
              </a:ext>
            </a:extLst>
          </p:cNvPr>
          <p:cNvSpPr>
            <a:spLocks noGrp="1"/>
          </p:cNvSpPr>
          <p:nvPr>
            <p:ph type="body" sz="quarter" idx="12"/>
          </p:nvPr>
        </p:nvSpPr>
        <p:spPr>
          <a:xfrm>
            <a:off x="643457" y="0"/>
            <a:ext cx="20353372" cy="1371600"/>
          </a:xfrm>
        </p:spPr>
        <p:txBody>
          <a:bodyPr/>
          <a:lstStyle/>
          <a:p>
            <a:pPr marL="0" indent="0">
              <a:buNone/>
            </a:pPr>
            <a:r>
              <a:rPr lang="en-GB" sz="9600" dirty="0"/>
              <a:t>BDMA Criteria</a:t>
            </a:r>
          </a:p>
        </p:txBody>
      </p:sp>
    </p:spTree>
    <p:extLst>
      <p:ext uri="{BB962C8B-B14F-4D97-AF65-F5344CB8AC3E}">
        <p14:creationId xmlns:p14="http://schemas.microsoft.com/office/powerpoint/2010/main" val="357182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FB419-1AD1-2746-B52E-081822963D2C}"/>
              </a:ext>
            </a:extLst>
          </p:cNvPr>
          <p:cNvSpPr>
            <a:spLocks noGrp="1"/>
          </p:cNvSpPr>
          <p:nvPr>
            <p:ph type="body" sz="quarter" idx="11"/>
          </p:nvPr>
        </p:nvSpPr>
        <p:spPr/>
        <p:txBody>
          <a:bodyPr>
            <a:normAutofit lnSpcReduction="10000"/>
          </a:bodyPr>
          <a:lstStyle/>
          <a:p>
            <a:pPr marL="508006" indent="-508006">
              <a:buFont typeface="Arial" panose="020B0604020202020204" pitchFamily="34" charset="0"/>
              <a:buChar char="•"/>
            </a:pPr>
            <a:r>
              <a:rPr lang="en-GB" sz="4267" b="1">
                <a:solidFill>
                  <a:srgbClr val="00B050"/>
                </a:solidFill>
              </a:rPr>
              <a:t>Priority Debts, most common:</a:t>
            </a:r>
          </a:p>
          <a:p>
            <a:pPr marL="1320817" lvl="1" indent="-508006" algn="l">
              <a:buFont typeface="Arial" panose="020B0604020202020204" pitchFamily="34" charset="0"/>
              <a:buChar char="•"/>
            </a:pPr>
            <a:r>
              <a:rPr lang="en-GB" sz="3556">
                <a:solidFill>
                  <a:srgbClr val="FF0000"/>
                </a:solidFill>
              </a:rPr>
              <a:t>Rent / Mortgage Arrears;</a:t>
            </a:r>
          </a:p>
          <a:p>
            <a:pPr marL="1320817" lvl="1" indent="-508006" algn="l">
              <a:buFont typeface="Arial" panose="020B0604020202020204" pitchFamily="34" charset="0"/>
              <a:buChar char="•"/>
            </a:pPr>
            <a:r>
              <a:rPr lang="en-GB" sz="3556">
                <a:solidFill>
                  <a:srgbClr val="FF0000"/>
                </a:solidFill>
              </a:rPr>
              <a:t>Council Tax – inc. Court Action and Enforcement Officers;</a:t>
            </a:r>
          </a:p>
          <a:p>
            <a:pPr marL="1320817" lvl="1" indent="-508006" algn="l">
              <a:buFont typeface="Arial" panose="020B0604020202020204" pitchFamily="34" charset="0"/>
              <a:buChar char="•"/>
            </a:pPr>
            <a:r>
              <a:rPr lang="en-GB" sz="3556">
                <a:solidFill>
                  <a:srgbClr val="FF0000"/>
                </a:solidFill>
              </a:rPr>
              <a:t>Gas &amp; Electric Arrears;</a:t>
            </a:r>
          </a:p>
          <a:p>
            <a:pPr marL="1320817" lvl="1" indent="-508006" algn="l">
              <a:buFont typeface="Arial" panose="020B0604020202020204" pitchFamily="34" charset="0"/>
              <a:buChar char="•"/>
            </a:pPr>
            <a:r>
              <a:rPr lang="en-GB" sz="3556">
                <a:solidFill>
                  <a:srgbClr val="FF0000"/>
                </a:solidFill>
              </a:rPr>
              <a:t>Court Fines. </a:t>
            </a:r>
          </a:p>
          <a:p>
            <a:pPr marL="508006" indent="-508006">
              <a:buFont typeface="Arial" panose="020B0604020202020204" pitchFamily="34" charset="0"/>
              <a:buChar char="•"/>
            </a:pPr>
            <a:r>
              <a:rPr lang="en-GB" sz="4267" b="1">
                <a:solidFill>
                  <a:srgbClr val="00B050"/>
                </a:solidFill>
              </a:rPr>
              <a:t>Court Representation</a:t>
            </a:r>
            <a:r>
              <a:rPr lang="en-GB" sz="4267"/>
              <a:t>;</a:t>
            </a:r>
          </a:p>
          <a:p>
            <a:pPr marL="508006" indent="-508006">
              <a:buFont typeface="Arial" panose="020B0604020202020204" pitchFamily="34" charset="0"/>
              <a:buChar char="•"/>
            </a:pPr>
            <a:r>
              <a:rPr lang="en-GB" sz="4267" b="1">
                <a:solidFill>
                  <a:srgbClr val="00B050"/>
                </a:solidFill>
              </a:rPr>
              <a:t>Grant Recommendations;</a:t>
            </a:r>
          </a:p>
          <a:p>
            <a:pPr marL="508006" indent="-508006">
              <a:buFont typeface="Arial" panose="020B0604020202020204" pitchFamily="34" charset="0"/>
              <a:buChar char="•"/>
            </a:pPr>
            <a:r>
              <a:rPr lang="en-GB" sz="4267" b="1">
                <a:solidFill>
                  <a:srgbClr val="00B050"/>
                </a:solidFill>
              </a:rPr>
              <a:t>Debt Management / Solutions:</a:t>
            </a:r>
          </a:p>
          <a:p>
            <a:pPr marL="1320817" lvl="1" indent="-508006" algn="l">
              <a:buFont typeface="Arial" panose="020B0604020202020204" pitchFamily="34" charset="0"/>
              <a:buChar char="•"/>
            </a:pPr>
            <a:r>
              <a:rPr lang="en-GB" sz="3556">
                <a:solidFill>
                  <a:srgbClr val="FF0000"/>
                </a:solidFill>
              </a:rPr>
              <a:t>Debt Relief Orders;</a:t>
            </a:r>
          </a:p>
          <a:p>
            <a:pPr marL="1320817" lvl="1" indent="-508006" algn="l">
              <a:buFont typeface="Arial" panose="020B0604020202020204" pitchFamily="34" charset="0"/>
              <a:buChar char="•"/>
            </a:pPr>
            <a:r>
              <a:rPr lang="en-GB" sz="3556">
                <a:solidFill>
                  <a:srgbClr val="FF0000"/>
                </a:solidFill>
              </a:rPr>
              <a:t>Bankruptcy Petitions;</a:t>
            </a:r>
          </a:p>
          <a:p>
            <a:pPr marL="1320817" lvl="1" indent="-508006" algn="l">
              <a:buFont typeface="Arial" panose="020B0604020202020204" pitchFamily="34" charset="0"/>
              <a:buChar char="•"/>
            </a:pPr>
            <a:r>
              <a:rPr lang="en-GB" sz="3556">
                <a:solidFill>
                  <a:srgbClr val="FF0000"/>
                </a:solidFill>
              </a:rPr>
              <a:t>Repayment plans;</a:t>
            </a:r>
          </a:p>
          <a:p>
            <a:pPr marL="1320817" lvl="1" indent="-508006" algn="l">
              <a:buFont typeface="Arial" panose="020B0604020202020204" pitchFamily="34" charset="0"/>
              <a:buChar char="•"/>
            </a:pPr>
            <a:r>
              <a:rPr lang="en-GB" sz="3556">
                <a:solidFill>
                  <a:srgbClr val="FF0000"/>
                </a:solidFill>
              </a:rPr>
              <a:t>Negotiating with Creditors / Landlords / Local Authorities / DWP…..</a:t>
            </a:r>
          </a:p>
          <a:p>
            <a:pPr marL="0" indent="0">
              <a:buNone/>
            </a:pPr>
            <a:endParaRPr lang="en-GB" sz="6321"/>
          </a:p>
        </p:txBody>
      </p:sp>
      <p:sp>
        <p:nvSpPr>
          <p:cNvPr id="3" name="Text Placeholder 2">
            <a:extLst>
              <a:ext uri="{FF2B5EF4-FFF2-40B4-BE49-F238E27FC236}">
                <a16:creationId xmlns:a16="http://schemas.microsoft.com/office/drawing/2014/main" id="{7CE5661C-E20F-A844-8A10-A33AFDF65BBD}"/>
              </a:ext>
            </a:extLst>
          </p:cNvPr>
          <p:cNvSpPr>
            <a:spLocks noGrp="1"/>
          </p:cNvSpPr>
          <p:nvPr>
            <p:ph type="body" sz="quarter" idx="12"/>
          </p:nvPr>
        </p:nvSpPr>
        <p:spPr/>
        <p:txBody>
          <a:bodyPr/>
          <a:lstStyle/>
          <a:p>
            <a:pPr marL="0" indent="0">
              <a:buNone/>
            </a:pPr>
            <a:r>
              <a:rPr lang="en-GB" sz="9600" b="1">
                <a:solidFill>
                  <a:schemeClr val="tx2"/>
                </a:solidFill>
              </a:rPr>
              <a:t>DEBT</a:t>
            </a:r>
            <a:endParaRPr lang="en-US" sz="9600"/>
          </a:p>
        </p:txBody>
      </p:sp>
      <p:pic>
        <p:nvPicPr>
          <p:cNvPr id="4" name="Picture 3">
            <a:extLst>
              <a:ext uri="{FF2B5EF4-FFF2-40B4-BE49-F238E27FC236}">
                <a16:creationId xmlns:a16="http://schemas.microsoft.com/office/drawing/2014/main" id="{098955BB-FFBA-46F1-14E4-738669781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1467" y="4559829"/>
            <a:ext cx="3269810" cy="2977614"/>
          </a:xfrm>
          <a:prstGeom prst="rect">
            <a:avLst/>
          </a:prstGeom>
        </p:spPr>
      </p:pic>
    </p:spTree>
    <p:extLst>
      <p:ext uri="{BB962C8B-B14F-4D97-AF65-F5344CB8AC3E}">
        <p14:creationId xmlns:p14="http://schemas.microsoft.com/office/powerpoint/2010/main" val="123217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b="1">
                <a:solidFill>
                  <a:schemeClr val="tx2"/>
                </a:solidFill>
              </a:rPr>
              <a:t>BENEFITS</a:t>
            </a:r>
          </a:p>
        </p:txBody>
      </p:sp>
      <p:sp>
        <p:nvSpPr>
          <p:cNvPr id="4" name="Subtitle 3"/>
          <p:cNvSpPr>
            <a:spLocks noGrp="1"/>
          </p:cNvSpPr>
          <p:nvPr>
            <p:ph type="subTitle" idx="1"/>
          </p:nvPr>
        </p:nvSpPr>
        <p:spPr>
          <a:xfrm>
            <a:off x="3796287" y="2127559"/>
            <a:ext cx="14081564" cy="8192910"/>
          </a:xfrm>
        </p:spPr>
        <p:txBody>
          <a:bodyPr vert="horz" lIns="91440" tIns="45720" rIns="91440" bIns="45720" rtlCol="0" anchor="t">
            <a:normAutofit/>
          </a:bodyPr>
          <a:lstStyle/>
          <a:p>
            <a:pPr algn="just"/>
            <a:r>
              <a:rPr lang="en-GB" sz="4800"/>
              <a:t>Wide range of Benefit Advice and Assistance is in scope from general advice to Appeals;</a:t>
            </a:r>
          </a:p>
          <a:p>
            <a:pPr marL="285750" indent="-285750">
              <a:buFont typeface="Arial" panose="020B0604020202020204" pitchFamily="34" charset="0"/>
              <a:buChar char="•"/>
            </a:pPr>
            <a:r>
              <a:rPr lang="en-GB" sz="4800">
                <a:latin typeface="Arial"/>
                <a:cs typeface="Arial"/>
              </a:rPr>
              <a:t>We assist from the </a:t>
            </a:r>
            <a:r>
              <a:rPr lang="en-GB" sz="4800">
                <a:solidFill>
                  <a:srgbClr val="FF0000"/>
                </a:solidFill>
                <a:latin typeface="Arial"/>
                <a:cs typeface="Arial"/>
              </a:rPr>
              <a:t>Mandatory Reconsideration stage</a:t>
            </a:r>
            <a:endParaRPr lang="en-GB" sz="4800">
              <a:latin typeface="Arial"/>
              <a:cs typeface="Arial"/>
            </a:endParaRPr>
          </a:p>
          <a:p>
            <a:pPr marL="285750" indent="-285750">
              <a:buFont typeface="Arial" panose="020B0604020202020204" pitchFamily="34" charset="0"/>
              <a:buChar char="•"/>
            </a:pPr>
            <a:r>
              <a:rPr lang="en-GB" sz="4800">
                <a:latin typeface="Arial"/>
                <a:cs typeface="Arial"/>
              </a:rPr>
              <a:t>Carry out a </a:t>
            </a:r>
            <a:r>
              <a:rPr lang="en-GB" sz="4800">
                <a:solidFill>
                  <a:srgbClr val="00B0F0"/>
                </a:solidFill>
                <a:latin typeface="Arial"/>
                <a:cs typeface="Arial"/>
              </a:rPr>
              <a:t>Face-to-Face or telephone appointment, </a:t>
            </a:r>
            <a:r>
              <a:rPr lang="en-GB" sz="4800">
                <a:latin typeface="Arial"/>
                <a:cs typeface="Arial"/>
              </a:rPr>
              <a:t>to take instructions;</a:t>
            </a:r>
          </a:p>
          <a:p>
            <a:pPr marL="285750" indent="-285750">
              <a:buFont typeface="Arial" panose="020B0604020202020204" pitchFamily="34" charset="0"/>
              <a:buChar char="•"/>
            </a:pPr>
            <a:r>
              <a:rPr lang="en-GB" sz="4800"/>
              <a:t>Review the evidence bundle, request medical evidence, </a:t>
            </a:r>
            <a:r>
              <a:rPr lang="en-GB" sz="4800">
                <a:solidFill>
                  <a:srgbClr val="00B050"/>
                </a:solidFill>
              </a:rPr>
              <a:t>draft detailed submission;</a:t>
            </a:r>
          </a:p>
          <a:p>
            <a:pPr marL="285750" indent="-285750">
              <a:buFont typeface="Arial" panose="020B0604020202020204" pitchFamily="34" charset="0"/>
              <a:buChar char="•"/>
            </a:pPr>
            <a:r>
              <a:rPr lang="en-GB" sz="4800">
                <a:solidFill>
                  <a:srgbClr val="7030A0"/>
                </a:solidFill>
              </a:rPr>
              <a:t>Represent beneficiary at the Tribunal </a:t>
            </a:r>
            <a:r>
              <a:rPr lang="en-GB" sz="4800"/>
              <a:t> – wherever that may be.</a:t>
            </a:r>
          </a:p>
          <a:p>
            <a:pPr marL="812811" lvl="1" algn="l"/>
            <a:endParaRPr lang="en-GB" sz="3200"/>
          </a:p>
          <a:p>
            <a:pPr marL="812811" lvl="1" algn="l"/>
            <a:endParaRPr lang="en-GB" sz="3200"/>
          </a:p>
          <a:p>
            <a:pPr lvl="1" algn="l"/>
            <a:endParaRPr lang="en-GB" sz="3200"/>
          </a:p>
        </p:txBody>
      </p:sp>
    </p:spTree>
    <p:extLst>
      <p:ext uri="{BB962C8B-B14F-4D97-AF65-F5344CB8AC3E}">
        <p14:creationId xmlns:p14="http://schemas.microsoft.com/office/powerpoint/2010/main" val="551189610"/>
      </p:ext>
    </p:extLst>
  </p:cSld>
  <p:clrMapOvr>
    <a:masterClrMapping/>
  </p:clrMapOvr>
  <p:transition spd="slow" advClick="0" advTm="6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FDB4A4A-A6BB-DF2C-5EAE-DE6242407280}"/>
              </a:ext>
            </a:extLst>
          </p:cNvPr>
          <p:cNvSpPr>
            <a:spLocks noGrp="1"/>
          </p:cNvSpPr>
          <p:nvPr>
            <p:ph type="body" sz="quarter" idx="18"/>
          </p:nvPr>
        </p:nvSpPr>
        <p:spPr>
          <a:xfrm>
            <a:off x="628758" y="1078692"/>
            <a:ext cx="20350657" cy="1703622"/>
          </a:xfrm>
        </p:spPr>
        <p:txBody>
          <a:bodyPr>
            <a:normAutofit/>
          </a:bodyPr>
          <a:lstStyle/>
          <a:p>
            <a:r>
              <a:rPr lang="en-GB" sz="3555" dirty="0">
                <a:latin typeface="Calibri" panose="020F0502020204030204" pitchFamily="34" charset="0"/>
                <a:ea typeface="Calibri" panose="020F0502020204030204" pitchFamily="34" charset="0"/>
              </a:rPr>
              <a:t>We can consider a range of grants to support you to achieve the changes you are trying to make, and include</a:t>
            </a:r>
            <a:endParaRPr lang="en-GB" sz="3555" dirty="0"/>
          </a:p>
        </p:txBody>
      </p:sp>
      <p:sp>
        <p:nvSpPr>
          <p:cNvPr id="7" name="Text Placeholder 6">
            <a:extLst>
              <a:ext uri="{FF2B5EF4-FFF2-40B4-BE49-F238E27FC236}">
                <a16:creationId xmlns:a16="http://schemas.microsoft.com/office/drawing/2014/main" id="{A3D0F5F5-A59C-ACB6-C225-6348F69A3757}"/>
              </a:ext>
            </a:extLst>
          </p:cNvPr>
          <p:cNvSpPr>
            <a:spLocks noGrp="1"/>
          </p:cNvSpPr>
          <p:nvPr>
            <p:ph type="body" sz="quarter" idx="19"/>
          </p:nvPr>
        </p:nvSpPr>
        <p:spPr>
          <a:xfrm>
            <a:off x="628761" y="3290780"/>
            <a:ext cx="20350655" cy="6767524"/>
          </a:xfrm>
        </p:spPr>
        <p:txBody>
          <a:bodyPr numCol="2">
            <a:noAutofit/>
          </a:bodyPr>
          <a:lstStyle/>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Urgent situations where you need food or clothing.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Help with rental deposits and rent in advance.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Essential repairs and maintenance to your home.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Cost of living, such as with your energy costs and making your home more energy efficient.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Essential household good and carpets.</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Supporting you to undertake activities to tackle social isolation.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Occupational Therapy assessments and support with mobility aids like riser recliners, specialist beds or mobility scooters.</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adaptations to your home, so that you can retain independence.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Helping with funeral costs for a loved one and we can offer guidance on other bereavement support available.</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Support to access the digital world; providing internet access and with equipment and training to get you on-line.</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Linking you in with our employment partners to find work or change career and we can consider the cost of courses or equipment that you may need. </a:t>
            </a:r>
          </a:p>
          <a:p>
            <a:pPr>
              <a:lnSpc>
                <a:spcPct val="107000"/>
              </a:lnSpc>
              <a:spcAft>
                <a:spcPts val="1422"/>
              </a:spcAft>
            </a:pPr>
            <a:r>
              <a:rPr lang="en-GB" sz="2844" kern="100" dirty="0">
                <a:latin typeface="Calibri" panose="020F0502020204030204" pitchFamily="34" charset="0"/>
                <a:ea typeface="Calibri" panose="020F0502020204030204" pitchFamily="34" charset="0"/>
                <a:cs typeface="Times New Roman" panose="02020603050405020304" pitchFamily="18" charset="0"/>
              </a:rPr>
              <a:t>Assisting with unexpected travel costs.</a:t>
            </a:r>
          </a:p>
        </p:txBody>
      </p:sp>
    </p:spTree>
    <p:extLst>
      <p:ext uri="{BB962C8B-B14F-4D97-AF65-F5344CB8AC3E}">
        <p14:creationId xmlns:p14="http://schemas.microsoft.com/office/powerpoint/2010/main" val="348863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A31D8-C777-2A76-44AA-BA8E30B2D61A}"/>
              </a:ext>
            </a:extLst>
          </p:cNvPr>
          <p:cNvPicPr>
            <a:picLocks noChangeAspect="1"/>
          </p:cNvPicPr>
          <p:nvPr/>
        </p:nvPicPr>
        <p:blipFill>
          <a:blip r:embed="rId2"/>
          <a:stretch>
            <a:fillRect/>
          </a:stretch>
        </p:blipFill>
        <p:spPr>
          <a:xfrm>
            <a:off x="1143000" y="-62357"/>
            <a:ext cx="18878550" cy="12239415"/>
          </a:xfrm>
          <a:prstGeom prst="rect">
            <a:avLst/>
          </a:prstGeom>
        </p:spPr>
      </p:pic>
    </p:spTree>
    <p:extLst>
      <p:ext uri="{BB962C8B-B14F-4D97-AF65-F5344CB8AC3E}">
        <p14:creationId xmlns:p14="http://schemas.microsoft.com/office/powerpoint/2010/main" val="1372197217"/>
      </p:ext>
    </p:extLst>
  </p:cSld>
  <p:clrMapOvr>
    <a:masterClrMapping/>
  </p:clrMapOvr>
</p:sld>
</file>

<file path=ppt/theme/theme1.xml><?xml version="1.0" encoding="utf-8"?>
<a:theme xmlns:a="http://schemas.openxmlformats.org/drawingml/2006/main" name="Section Divider Slide">
  <a:themeElements>
    <a:clrScheme name="RBL slide on Blue">
      <a:dk1>
        <a:srgbClr val="FDFFFE"/>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12583"/>
      </a:hlink>
      <a:folHlink>
        <a:srgbClr val="31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3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2.xml><?xml version="1.0" encoding="utf-8"?>
<a:theme xmlns:a="http://schemas.openxmlformats.org/drawingml/2006/main" name="4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plain colour background_white">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plain colour background_red">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 plain colour background_blue">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plain colour background_white_no logo">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w plain colour background_red_no logo">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New plain colour background_blue_no logo">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F87969967AF4CA54F84D999CD1DB3" ma:contentTypeVersion="17" ma:contentTypeDescription="Create a new document." ma:contentTypeScope="" ma:versionID="b3cf1093eb9dacffb86e0b8f742e4da8">
  <xsd:schema xmlns:xsd="http://www.w3.org/2001/XMLSchema" xmlns:xs="http://www.w3.org/2001/XMLSchema" xmlns:p="http://schemas.microsoft.com/office/2006/metadata/properties" xmlns:ns2="30d788d2-30a8-44bb-8d00-c1108bd41414" xmlns:ns3="b4affbbe-be99-4239-8589-469e2996234d" targetNamespace="http://schemas.microsoft.com/office/2006/metadata/properties" ma:root="true" ma:fieldsID="f9a4baab6743c7cff17f4f45ceaf192a" ns2:_="" ns3:_="">
    <xsd:import namespace="30d788d2-30a8-44bb-8d00-c1108bd41414"/>
    <xsd:import namespace="b4affbbe-be99-4239-8589-469e299623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IDNumbe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d788d2-30a8-44bb-8d00-c1108bd414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DNumber" ma:index="19" nillable="true" ma:displayName="ID Number" ma:format="Dropdown" ma:internalName="IDNumber">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8458d9-2b08-4572-b98f-3c035c1d4d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affbbe-be99-4239-8589-469e299623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8f70ad5-e283-4806-9604-fc5482e6aadb}" ma:internalName="TaxCatchAll" ma:showField="CatchAllData" ma:web="b4affbbe-be99-4239-8589-469e299623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DNumber xmlns="30d788d2-30a8-44bb-8d00-c1108bd41414" xsi:nil="true"/>
    <lcf76f155ced4ddcb4097134ff3c332f xmlns="30d788d2-30a8-44bb-8d00-c1108bd41414">
      <Terms xmlns="http://schemas.microsoft.com/office/infopath/2007/PartnerControls"/>
    </lcf76f155ced4ddcb4097134ff3c332f>
    <TaxCatchAll xmlns="b4affbbe-be99-4239-8589-469e2996234d" xsi:nil="true"/>
  </documentManagement>
</p:properties>
</file>

<file path=customXml/itemProps1.xml><?xml version="1.0" encoding="utf-8"?>
<ds:datastoreItem xmlns:ds="http://schemas.openxmlformats.org/officeDocument/2006/customXml" ds:itemID="{612409D6-9DCE-4474-8445-079E53CACA22}">
  <ds:schemaRefs>
    <ds:schemaRef ds:uri="30d788d2-30a8-44bb-8d00-c1108bd41414"/>
    <ds:schemaRef ds:uri="b4affbbe-be99-4239-8589-469e299623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8FBAAB-4628-46EC-AC34-CB0EC9656001}">
  <ds:schemaRefs>
    <ds:schemaRef ds:uri="http://schemas.microsoft.com/sharepoint/v3/contenttype/forms"/>
  </ds:schemaRefs>
</ds:datastoreItem>
</file>

<file path=customXml/itemProps3.xml><?xml version="1.0" encoding="utf-8"?>
<ds:datastoreItem xmlns:ds="http://schemas.openxmlformats.org/officeDocument/2006/customXml" ds:itemID="{CDA48045-68F2-4E5A-9347-ACBB93557798}">
  <ds:schemaRefs>
    <ds:schemaRef ds:uri="http://schemas.microsoft.com/office/2006/metadata/properties"/>
    <ds:schemaRef ds:uri="http://www.w3.org/XML/1998/namespace"/>
    <ds:schemaRef ds:uri="http://purl.org/dc/dcmitype/"/>
    <ds:schemaRef ds:uri="30d788d2-30a8-44bb-8d00-c1108bd41414"/>
    <ds:schemaRef ds:uri="http://schemas.openxmlformats.org/package/2006/metadata/core-properties"/>
    <ds:schemaRef ds:uri="b4affbbe-be99-4239-8589-469e2996234d"/>
    <ds:schemaRef ds:uri="http://purl.org/dc/terms/"/>
    <ds:schemaRef ds:uri="http://schemas.microsoft.com/office/2006/documentManagement/typ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99</TotalTime>
  <Words>1518</Words>
  <Application>Microsoft Office PowerPoint</Application>
  <PresentationFormat>Custom</PresentationFormat>
  <Paragraphs>111</Paragraphs>
  <Slides>14</Slides>
  <Notes>1</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14</vt:i4>
      </vt:variant>
    </vt:vector>
  </HeadingPairs>
  <TitlesOfParts>
    <vt:vector size="33" baseType="lpstr">
      <vt:lpstr>Aptos</vt:lpstr>
      <vt:lpstr>Arial</vt:lpstr>
      <vt:lpstr>Calibri</vt:lpstr>
      <vt:lpstr>Calibri Light</vt:lpstr>
      <vt:lpstr>Courier New</vt:lpstr>
      <vt:lpstr>Gill Sans MT</vt:lpstr>
      <vt:lpstr>Wingdings</vt:lpstr>
      <vt:lpstr>Section Divider Slide</vt:lpstr>
      <vt:lpstr>New plain colour background_white</vt:lpstr>
      <vt:lpstr>New plain colour background_red</vt:lpstr>
      <vt:lpstr>New plain colour background_blue</vt:lpstr>
      <vt:lpstr>New plain colour background_white_no logo</vt:lpstr>
      <vt:lpstr>New plain colour background_red_no logo</vt:lpstr>
      <vt:lpstr>New plain colour background_blue_no logo</vt:lpstr>
      <vt:lpstr>Office 2013 - 2022 Theme</vt:lpstr>
      <vt:lpstr>1_Office 2013 - 2022 Theme</vt:lpstr>
      <vt:lpstr>2_Office 2013 - 2022 Theme</vt:lpstr>
      <vt:lpstr>3_Office 2013 - 2022 Theme</vt:lpstr>
      <vt:lpstr>4_Office 2013 - 2022 Theme</vt:lpstr>
      <vt:lpstr>ROYAL BRITISH LEGION  Benefits, Debt and Money Advice Service </vt:lpstr>
      <vt:lpstr>PowerPoint Presentation</vt:lpstr>
      <vt:lpstr>PowerPoint Presentation</vt:lpstr>
      <vt:lpstr>PowerPoint Presentation</vt:lpstr>
      <vt:lpstr>PowerPoint Presentation</vt:lpstr>
      <vt:lpstr>PowerPoint Presentation</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Taylor</dc:creator>
  <cp:lastModifiedBy>Kate Hurley</cp:lastModifiedBy>
  <cp:revision>13</cp:revision>
  <cp:lastPrinted>2025-07-11T12:40:01Z</cp:lastPrinted>
  <dcterms:created xsi:type="dcterms:W3CDTF">2020-09-09T18:48:19Z</dcterms:created>
  <dcterms:modified xsi:type="dcterms:W3CDTF">2025-07-18T10:05:48Z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0x010100573F87969967AF4CA54F84D999CD1DB3</vt:lpwstr>
  </property>
</Properties>
</file>